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00" r:id="rId2"/>
    <p:sldId id="316" r:id="rId3"/>
    <p:sldId id="317" r:id="rId4"/>
    <p:sldId id="321" r:id="rId5"/>
    <p:sldId id="322" r:id="rId6"/>
    <p:sldId id="318" r:id="rId7"/>
    <p:sldId id="303" r:id="rId8"/>
    <p:sldId id="319" r:id="rId9"/>
    <p:sldId id="304" r:id="rId10"/>
    <p:sldId id="315" r:id="rId11"/>
    <p:sldId id="320" r:id="rId12"/>
    <p:sldId id="306" r:id="rId13"/>
    <p:sldId id="307" r:id="rId14"/>
    <p:sldId id="308" r:id="rId15"/>
    <p:sldId id="323" r:id="rId16"/>
    <p:sldId id="32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48EB-C7D4-41BF-BA61-651953DD7DFA}" type="datetimeFigureOut">
              <a:rPr lang="en-GB" smtClean="0"/>
              <a:t>01/07/2023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F661-56D1-46BA-90AE-BDD3340E9EF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228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48EB-C7D4-41BF-BA61-651953DD7DFA}" type="datetimeFigureOut">
              <a:rPr lang="en-GB" smtClean="0"/>
              <a:t>01/07/2023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F661-56D1-46BA-90AE-BDD3340E9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202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48EB-C7D4-41BF-BA61-651953DD7DFA}" type="datetimeFigureOut">
              <a:rPr lang="en-GB" smtClean="0"/>
              <a:t>01/07/2023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F661-56D1-46BA-90AE-BDD3340E9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012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48EB-C7D4-41BF-BA61-651953DD7DFA}" type="datetimeFigureOut">
              <a:rPr lang="en-GB" smtClean="0"/>
              <a:t>01/07/2023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F661-56D1-46BA-90AE-BDD3340E9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600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48EB-C7D4-41BF-BA61-651953DD7DFA}" type="datetimeFigureOut">
              <a:rPr lang="en-GB" smtClean="0"/>
              <a:t>01/07/2023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F661-56D1-46BA-90AE-BDD3340E9EF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4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48EB-C7D4-41BF-BA61-651953DD7DFA}" type="datetimeFigureOut">
              <a:rPr lang="en-GB" smtClean="0"/>
              <a:t>01/07/2023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F661-56D1-46BA-90AE-BDD3340E9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59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48EB-C7D4-41BF-BA61-651953DD7DFA}" type="datetimeFigureOut">
              <a:rPr lang="en-GB" smtClean="0"/>
              <a:t>01/07/2023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F661-56D1-46BA-90AE-BDD3340E9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26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48EB-C7D4-41BF-BA61-651953DD7DFA}" type="datetimeFigureOut">
              <a:rPr lang="en-GB" smtClean="0"/>
              <a:t>01/07/2023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F661-56D1-46BA-90AE-BDD3340E9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825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48EB-C7D4-41BF-BA61-651953DD7DFA}" type="datetimeFigureOut">
              <a:rPr lang="en-GB" smtClean="0"/>
              <a:t>01/07/2023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F661-56D1-46BA-90AE-BDD3340E9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58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0A748EB-C7D4-41BF-BA61-651953DD7DFA}" type="datetimeFigureOut">
              <a:rPr lang="en-GB" smtClean="0"/>
              <a:t>01/07/2023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8EF661-56D1-46BA-90AE-BDD3340E9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680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748EB-C7D4-41BF-BA61-651953DD7DFA}" type="datetimeFigureOut">
              <a:rPr lang="en-GB" smtClean="0"/>
              <a:t>01/07/2023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EF661-56D1-46BA-90AE-BDD3340E9E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22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0A748EB-C7D4-41BF-BA61-651953DD7DFA}" type="datetimeFigureOut">
              <a:rPr lang="en-GB" smtClean="0"/>
              <a:t>01/07/2023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8EF661-56D1-46BA-90AE-BDD3340E9EF6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18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bg1"/>
            </a:gs>
            <a:gs pos="100000">
              <a:srgbClr val="AAE0F5"/>
            </a:gs>
            <a:gs pos="29000">
              <a:schemeClr val="accent1">
                <a:lumMod val="45000"/>
                <a:lumOff val="55000"/>
              </a:schemeClr>
            </a:gs>
            <a:gs pos="49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4">
            <a:extLst>
              <a:ext uri="{FF2B5EF4-FFF2-40B4-BE49-F238E27FC236}">
                <a16:creationId xmlns:a16="http://schemas.microsoft.com/office/drawing/2014/main" id="{C5A60BFA-E298-DBEB-5950-37A2928F455D}"/>
              </a:ext>
            </a:extLst>
          </p:cNvPr>
          <p:cNvSpPr txBox="1">
            <a:spLocks/>
          </p:cNvSpPr>
          <p:nvPr/>
        </p:nvSpPr>
        <p:spPr>
          <a:xfrm>
            <a:off x="1680514" y="1308886"/>
            <a:ext cx="9144000" cy="278415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br>
              <a:rPr lang="es-E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200" b="0" i="0" u="sng" dirty="0">
                <a:solidFill>
                  <a:srgbClr val="000000"/>
                </a:solidFill>
                <a:effectLst/>
                <a:latin typeface="LMSans17-Regular"/>
              </a:rPr>
              <a:t>Libra/cp2k workflow application:</a:t>
            </a:r>
          </a:p>
          <a:p>
            <a:pPr algn="ctr">
              <a:lnSpc>
                <a:spcPct val="150000"/>
              </a:lnSpc>
            </a:pPr>
            <a:r>
              <a:rPr lang="en-GB" sz="3200" b="0" i="0" dirty="0">
                <a:solidFill>
                  <a:srgbClr val="000000"/>
                </a:solidFill>
                <a:effectLst/>
                <a:latin typeface="LMSans17-Regular"/>
              </a:rPr>
              <a:t>Modelling excited states in (TiO</a:t>
            </a:r>
            <a:r>
              <a:rPr lang="en-GB" sz="3200" b="0" i="0" baseline="-25000" dirty="0">
                <a:solidFill>
                  <a:srgbClr val="000000"/>
                </a:solidFill>
                <a:effectLst/>
                <a:latin typeface="LMRoman12-Regular"/>
              </a:rPr>
              <a:t>2</a:t>
            </a:r>
            <a:r>
              <a:rPr lang="en-GB" sz="3200" b="0" i="0" dirty="0">
                <a:solidFill>
                  <a:srgbClr val="000000"/>
                </a:solidFill>
                <a:effectLst/>
                <a:latin typeface="LMSans17-Regular"/>
              </a:rPr>
              <a:t>)</a:t>
            </a:r>
            <a:r>
              <a:rPr lang="en-GB" sz="3200" b="0" i="0" baseline="-25000" dirty="0">
                <a:solidFill>
                  <a:srgbClr val="000000"/>
                </a:solidFill>
                <a:effectLst/>
                <a:latin typeface="LMRoman12-Regular"/>
              </a:rPr>
              <a:t>4</a:t>
            </a:r>
            <a:r>
              <a:rPr lang="en-GB" sz="1800" dirty="0"/>
              <a:t> </a:t>
            </a:r>
            <a:br>
              <a:rPr lang="en-GB" sz="1400" dirty="0"/>
            </a:br>
            <a:endParaRPr lang="es-E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Miguel Recio</a:t>
            </a:r>
          </a:p>
          <a:p>
            <a:pPr algn="ctr"/>
            <a:endParaRPr lang="en-GB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000" u="sng" dirty="0">
                <a:latin typeface="Arial" panose="020B0604020202020204" pitchFamily="34" charset="0"/>
                <a:cs typeface="Arial" panose="020B0604020202020204" pitchFamily="34" charset="0"/>
              </a:rPr>
              <a:t>Excited States and Nonadiabatic Dynamics </a:t>
            </a:r>
            <a:r>
              <a:rPr lang="en-GB" sz="2000" u="sng" dirty="0" err="1">
                <a:latin typeface="Arial" panose="020B0604020202020204" pitchFamily="34" charset="0"/>
                <a:cs typeface="Arial" panose="020B0604020202020204" pitchFamily="34" charset="0"/>
              </a:rPr>
              <a:t>CyberTraining</a:t>
            </a:r>
            <a:r>
              <a:rPr lang="en-GB" sz="2000" u="sng" dirty="0">
                <a:latin typeface="Arial" panose="020B0604020202020204" pitchFamily="34" charset="0"/>
                <a:cs typeface="Arial" panose="020B0604020202020204" pitchFamily="34" charset="0"/>
              </a:rPr>
              <a:t> Workshop 2023</a:t>
            </a:r>
          </a:p>
          <a:p>
            <a:pPr algn="ctr"/>
            <a:b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Universitat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de Barcelona /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Buffalo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s-E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EB84E9-6AF5-2F4D-E5BF-852090008AE1}"/>
              </a:ext>
            </a:extLst>
          </p:cNvPr>
          <p:cNvCxnSpPr/>
          <p:nvPr/>
        </p:nvCxnSpPr>
        <p:spPr>
          <a:xfrm>
            <a:off x="1577877" y="4385387"/>
            <a:ext cx="909734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EC9B04-83B9-E873-E041-E66994F4D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735" y="249770"/>
            <a:ext cx="2898709" cy="110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ágina de inicio - Universidad de Barcelona">
            <a:extLst>
              <a:ext uri="{FF2B5EF4-FFF2-40B4-BE49-F238E27FC236}">
                <a16:creationId xmlns:a16="http://schemas.microsoft.com/office/drawing/2014/main" id="{364C7CC9-7B80-4BBF-7F1F-03CFBDAC3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56" y="394513"/>
            <a:ext cx="3191070" cy="81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461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8">
            <a:extLst>
              <a:ext uri="{FF2B5EF4-FFF2-40B4-BE49-F238E27FC236}">
                <a16:creationId xmlns:a16="http://schemas.microsoft.com/office/drawing/2014/main" id="{D8960453-3E5A-F774-3AD1-B0186B9F8D6D}"/>
              </a:ext>
            </a:extLst>
          </p:cNvPr>
          <p:cNvSpPr txBox="1"/>
          <p:nvPr/>
        </p:nvSpPr>
        <p:spPr>
          <a:xfrm>
            <a:off x="126456" y="6469177"/>
            <a:ext cx="10908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Libra/cp2k workflow application: Modelling excited states in (TiO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2</a:t>
            </a:r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)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4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6" name="Marcador de número de diapositiva 1">
            <a:extLst>
              <a:ext uri="{FF2B5EF4-FFF2-40B4-BE49-F238E27FC236}">
                <a16:creationId xmlns:a16="http://schemas.microsoft.com/office/drawing/2014/main" id="{D47129E7-07BB-A047-B86F-417BF2277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69310"/>
            <a:ext cx="1312025" cy="365125"/>
          </a:xfrm>
        </p:spPr>
        <p:txBody>
          <a:bodyPr/>
          <a:lstStyle/>
          <a:p>
            <a:fld id="{365CF8C5-E223-4A38-84A1-24D1311D8A09}" type="slidenum">
              <a:rPr lang="en-GB" smtClean="0"/>
              <a:t>10</a:t>
            </a:fld>
            <a:endParaRPr lang="en-GB" dirty="0"/>
          </a:p>
        </p:txBody>
      </p:sp>
      <p:sp>
        <p:nvSpPr>
          <p:cNvPr id="10" name="CuadroTexto 4">
            <a:extLst>
              <a:ext uri="{FF2B5EF4-FFF2-40B4-BE49-F238E27FC236}">
                <a16:creationId xmlns:a16="http://schemas.microsoft.com/office/drawing/2014/main" id="{DF452B1E-8D21-A522-A294-95CE9E568468}"/>
              </a:ext>
            </a:extLst>
          </p:cNvPr>
          <p:cNvSpPr txBox="1"/>
          <p:nvPr/>
        </p:nvSpPr>
        <p:spPr>
          <a:xfrm>
            <a:off x="1693984" y="235851"/>
            <a:ext cx="8804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000" b="1" u="sng" dirty="0"/>
              <a:t>cp2k/Libra workflows: step 2</a:t>
            </a:r>
            <a:r>
              <a:rPr lang="en-GB" sz="2000" dirty="0"/>
              <a:t> </a:t>
            </a:r>
            <a:endParaRPr lang="en-GB" sz="2800" b="1" u="sn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732FCB-2AB8-45E3-14BD-638ED464F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77" y="747857"/>
            <a:ext cx="7358525" cy="53622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BB3DEB-C156-15B4-9DF3-6A7318C959CD}"/>
              </a:ext>
            </a:extLst>
          </p:cNvPr>
          <p:cNvSpPr txBox="1"/>
          <p:nvPr/>
        </p:nvSpPr>
        <p:spPr>
          <a:xfrm>
            <a:off x="7885920" y="2010072"/>
            <a:ext cx="40290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  <a:latin typeface="LMSans10-Regular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LMSans10-Regular"/>
              </a:rPr>
              <a:t>i</a:t>
            </a:r>
            <a:r>
              <a:rPr lang="en-GB" dirty="0">
                <a:solidFill>
                  <a:srgbClr val="000000"/>
                </a:solidFill>
                <a:latin typeface="LMSans10-Regular"/>
              </a:rPr>
              <a:t>), (iii):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Sans10-Regular"/>
              </a:rPr>
              <a:t>single SD excitation dominance that starts to slowly break down.</a:t>
            </a:r>
          </a:p>
          <a:p>
            <a:pPr algn="ctr"/>
            <a:r>
              <a:rPr lang="en-GB" dirty="0">
                <a:solidFill>
                  <a:srgbClr val="000000"/>
                </a:solidFill>
                <a:latin typeface="LMSans10-Regular"/>
              </a:rPr>
              <a:t>No big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Sans10-Regular"/>
              </a:rPr>
              <a:t> differences between using classical or AIMD</a:t>
            </a:r>
            <a:r>
              <a:rPr lang="en-GB" dirty="0"/>
              <a:t> </a:t>
            </a:r>
          </a:p>
          <a:p>
            <a:pPr algn="ctr"/>
            <a:endParaRPr lang="en-GB" dirty="0"/>
          </a:p>
          <a:p>
            <a:pPr algn="ctr"/>
            <a:r>
              <a:rPr lang="en-GB" sz="1800" b="0" i="0" dirty="0">
                <a:solidFill>
                  <a:srgbClr val="000000"/>
                </a:solidFill>
                <a:effectLst/>
                <a:latin typeface="LMSans10-Regular"/>
              </a:rPr>
              <a:t>(ii), (iv) Using PBE0 for computing the TDDFT excitations leads to a stronger multiconfigurational description of our excited states. </a:t>
            </a:r>
            <a:br>
              <a:rPr lang="en-GB" dirty="0"/>
            </a:br>
            <a:br>
              <a:rPr lang="en-GB" dirty="0"/>
            </a:br>
            <a:endParaRPr lang="en-GB" sz="1800" b="0" i="0" dirty="0">
              <a:solidFill>
                <a:srgbClr val="000000"/>
              </a:solidFill>
              <a:effectLst/>
              <a:latin typeface="LMSans10-Regular"/>
            </a:endParaRPr>
          </a:p>
          <a:p>
            <a:pPr algn="ctr"/>
            <a:r>
              <a:rPr lang="en-GB" sz="1800" b="0" i="0" dirty="0">
                <a:solidFill>
                  <a:srgbClr val="000000"/>
                </a:solidFill>
                <a:effectLst/>
                <a:latin typeface="LMSans10-Regular"/>
              </a:rPr>
              <a:t> 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61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74FFD04-15D7-4666-A00E-C5B5A10B2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CF8C5-E223-4A38-84A1-24D1311D8A09}" type="slidenum">
              <a:rPr lang="en-GB" smtClean="0"/>
              <a:t>11</a:t>
            </a:fld>
            <a:endParaRPr lang="en-GB"/>
          </a:p>
        </p:txBody>
      </p:sp>
      <p:sp>
        <p:nvSpPr>
          <p:cNvPr id="6" name="CuadroTexto 8">
            <a:extLst>
              <a:ext uri="{FF2B5EF4-FFF2-40B4-BE49-F238E27FC236}">
                <a16:creationId xmlns:a16="http://schemas.microsoft.com/office/drawing/2014/main" id="{D39761E3-79D9-669F-855B-D686DB80F6E3}"/>
              </a:ext>
            </a:extLst>
          </p:cNvPr>
          <p:cNvSpPr txBox="1"/>
          <p:nvPr/>
        </p:nvSpPr>
        <p:spPr>
          <a:xfrm>
            <a:off x="126456" y="6459652"/>
            <a:ext cx="10908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Libra/cp2k workflow application: Modelling excited states in (TiO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2</a:t>
            </a:r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)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4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4" name="CuadroTexto 4">
            <a:extLst>
              <a:ext uri="{FF2B5EF4-FFF2-40B4-BE49-F238E27FC236}">
                <a16:creationId xmlns:a16="http://schemas.microsoft.com/office/drawing/2014/main" id="{C4E02D43-447F-E83D-0B8C-150F6600B2D2}"/>
              </a:ext>
            </a:extLst>
          </p:cNvPr>
          <p:cNvSpPr txBox="1"/>
          <p:nvPr/>
        </p:nvSpPr>
        <p:spPr>
          <a:xfrm>
            <a:off x="1693984" y="235851"/>
            <a:ext cx="8804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000" b="1" u="sng" dirty="0"/>
              <a:t>cp2k/Libra workflows: step 3</a:t>
            </a:r>
            <a:r>
              <a:rPr lang="en-GB" sz="2000" dirty="0"/>
              <a:t> </a:t>
            </a:r>
            <a:endParaRPr lang="en-GB" sz="2800" b="1" u="sng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9F9EBEA-D02F-8108-EB04-47C7F6F54D2B}"/>
              </a:ext>
            </a:extLst>
          </p:cNvPr>
          <p:cNvSpPr/>
          <p:nvPr/>
        </p:nvSpPr>
        <p:spPr>
          <a:xfrm>
            <a:off x="3436390" y="2614788"/>
            <a:ext cx="2074268" cy="185232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8" name="Arrow: Bent-Up 37">
            <a:extLst>
              <a:ext uri="{FF2B5EF4-FFF2-40B4-BE49-F238E27FC236}">
                <a16:creationId xmlns:a16="http://schemas.microsoft.com/office/drawing/2014/main" id="{D7A9415F-CFFA-BE63-EFBE-F2D40290F67A}"/>
              </a:ext>
            </a:extLst>
          </p:cNvPr>
          <p:cNvSpPr/>
          <p:nvPr/>
        </p:nvSpPr>
        <p:spPr>
          <a:xfrm>
            <a:off x="3815130" y="4514188"/>
            <a:ext cx="483730" cy="552369"/>
          </a:xfrm>
          <a:prstGeom prst="bent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0E5128-657A-F557-446C-43AE99CA27CC}"/>
              </a:ext>
            </a:extLst>
          </p:cNvPr>
          <p:cNvSpPr txBox="1"/>
          <p:nvPr/>
        </p:nvSpPr>
        <p:spPr>
          <a:xfrm>
            <a:off x="2177637" y="4680563"/>
            <a:ext cx="147588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NACs</a:t>
            </a:r>
            <a:endParaRPr lang="es-ES" dirty="0"/>
          </a:p>
          <a:p>
            <a:pPr algn="ctr"/>
            <a:r>
              <a:rPr lang="es-ES" dirty="0" err="1"/>
              <a:t>Excit</a:t>
            </a:r>
            <a:r>
              <a:rPr lang="es-ES" dirty="0"/>
              <a:t> </a:t>
            </a:r>
            <a:r>
              <a:rPr lang="es-ES" dirty="0" err="1"/>
              <a:t>energies</a:t>
            </a:r>
            <a:endParaRPr lang="es-E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F6DD76-6FCD-0C4F-1A4A-5A4BB204470D}"/>
              </a:ext>
            </a:extLst>
          </p:cNvPr>
          <p:cNvSpPr txBox="1"/>
          <p:nvPr/>
        </p:nvSpPr>
        <p:spPr>
          <a:xfrm>
            <a:off x="3366488" y="1401106"/>
            <a:ext cx="221406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TSH </a:t>
            </a:r>
            <a:r>
              <a:rPr lang="es-ES" dirty="0" err="1"/>
              <a:t>method</a:t>
            </a:r>
            <a:endParaRPr lang="es-E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6B49F4B0-40F4-6DF5-C068-3AF5E6556111}"/>
              </a:ext>
            </a:extLst>
          </p:cNvPr>
          <p:cNvSpPr/>
          <p:nvPr/>
        </p:nvSpPr>
        <p:spPr>
          <a:xfrm rot="5400000">
            <a:off x="4163932" y="2028990"/>
            <a:ext cx="696792" cy="30777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84AE71-90B5-B2BA-84A0-4B40D040EB6B}"/>
              </a:ext>
            </a:extLst>
          </p:cNvPr>
          <p:cNvSpPr/>
          <p:nvPr/>
        </p:nvSpPr>
        <p:spPr>
          <a:xfrm>
            <a:off x="452591" y="2614788"/>
            <a:ext cx="2074268" cy="185232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1B1EFD-B1C4-2B82-5497-BC6307B57472}"/>
              </a:ext>
            </a:extLst>
          </p:cNvPr>
          <p:cNvSpPr txBox="1"/>
          <p:nvPr/>
        </p:nvSpPr>
        <p:spPr>
          <a:xfrm>
            <a:off x="681461" y="2805626"/>
            <a:ext cx="16165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Compute the nonadiabatic couplings, excitation energies,…</a:t>
            </a:r>
            <a:br>
              <a:rPr lang="en-US" dirty="0"/>
            </a:br>
            <a:endParaRPr lang="es-E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19A228-58ED-2046-73E2-57E8B7409553}"/>
              </a:ext>
            </a:extLst>
          </p:cNvPr>
          <p:cNvSpPr txBox="1"/>
          <p:nvPr/>
        </p:nvSpPr>
        <p:spPr>
          <a:xfrm>
            <a:off x="470579" y="1399386"/>
            <a:ext cx="221406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/>
              <a:t>Many-body</a:t>
            </a:r>
            <a:endParaRPr lang="es-E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EB928CB-FE66-E0C1-DF1C-6E21C135741B}"/>
              </a:ext>
            </a:extLst>
          </p:cNvPr>
          <p:cNvSpPr/>
          <p:nvPr/>
        </p:nvSpPr>
        <p:spPr>
          <a:xfrm rot="5400000">
            <a:off x="1170708" y="2081809"/>
            <a:ext cx="61020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Arrow: Bent-Up 45">
            <a:extLst>
              <a:ext uri="{FF2B5EF4-FFF2-40B4-BE49-F238E27FC236}">
                <a16:creationId xmlns:a16="http://schemas.microsoft.com/office/drawing/2014/main" id="{99977152-71F4-3C69-00AB-426D20E33EF5}"/>
              </a:ext>
            </a:extLst>
          </p:cNvPr>
          <p:cNvSpPr/>
          <p:nvPr/>
        </p:nvSpPr>
        <p:spPr>
          <a:xfrm rot="5400000">
            <a:off x="1549975" y="4657133"/>
            <a:ext cx="500100" cy="48372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912E4B-A4A7-E44D-F9C8-CDAA6812DC3C}"/>
              </a:ext>
            </a:extLst>
          </p:cNvPr>
          <p:cNvSpPr txBox="1"/>
          <p:nvPr/>
        </p:nvSpPr>
        <p:spPr>
          <a:xfrm>
            <a:off x="3577549" y="2879758"/>
            <a:ext cx="17919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i="0" dirty="0">
                <a:effectLst/>
                <a:latin typeface="-apple-system"/>
              </a:rPr>
              <a:t>Running </a:t>
            </a:r>
            <a:r>
              <a:rPr lang="es-ES" b="1" i="0" dirty="0" err="1">
                <a:effectLst/>
                <a:latin typeface="-apple-system"/>
              </a:rPr>
              <a:t>nonadiabatic</a:t>
            </a:r>
            <a:r>
              <a:rPr lang="es-ES" b="1" i="0" dirty="0">
                <a:effectLst/>
                <a:latin typeface="-apple-system"/>
              </a:rPr>
              <a:t> molecular </a:t>
            </a:r>
            <a:r>
              <a:rPr lang="es-ES" b="1" i="0" dirty="0" err="1">
                <a:effectLst/>
                <a:latin typeface="-apple-system"/>
              </a:rPr>
              <a:t>dynamics</a:t>
            </a:r>
            <a:endParaRPr lang="es-ES" b="1" i="0" dirty="0">
              <a:effectLst/>
              <a:latin typeface="-apple-system"/>
            </a:endParaRPr>
          </a:p>
          <a:p>
            <a:pPr algn="ctr"/>
            <a:br>
              <a:rPr lang="es-ES" dirty="0"/>
            </a:br>
            <a:endParaRPr lang="es-ES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B92F2713-1E8C-4070-C3EA-77973B9FB68C}"/>
              </a:ext>
            </a:extLst>
          </p:cNvPr>
          <p:cNvSpPr/>
          <p:nvPr/>
        </p:nvSpPr>
        <p:spPr>
          <a:xfrm>
            <a:off x="2684648" y="3229521"/>
            <a:ext cx="610205" cy="35145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3A462F-C8BF-0B06-7355-DF446C341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164" y="1051068"/>
            <a:ext cx="5479257" cy="4495800"/>
          </a:xfrm>
          <a:prstGeom prst="rect">
            <a:avLst/>
          </a:prstGeom>
        </p:spPr>
      </p:pic>
      <p:sp>
        <p:nvSpPr>
          <p:cNvPr id="8" name="CuadroTexto 8">
            <a:extLst>
              <a:ext uri="{FF2B5EF4-FFF2-40B4-BE49-F238E27FC236}">
                <a16:creationId xmlns:a16="http://schemas.microsoft.com/office/drawing/2014/main" id="{011CA1CA-6D7B-773C-924B-8DF96FD5563A}"/>
              </a:ext>
            </a:extLst>
          </p:cNvPr>
          <p:cNvSpPr txBox="1"/>
          <p:nvPr/>
        </p:nvSpPr>
        <p:spPr>
          <a:xfrm>
            <a:off x="126455" y="6459785"/>
            <a:ext cx="10908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Libra/cp2k workflow application: Modelling excited states in (TiO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2</a:t>
            </a:r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)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4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138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74FFD04-15D7-4666-A00E-C5B5A10B2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CF8C5-E223-4A38-84A1-24D1311D8A09}" type="slidenum">
              <a:rPr lang="en-GB" smtClean="0"/>
              <a:t>12</a:t>
            </a:fld>
            <a:endParaRPr lang="en-GB"/>
          </a:p>
        </p:txBody>
      </p:sp>
      <p:sp>
        <p:nvSpPr>
          <p:cNvPr id="6" name="CuadroTexto 8">
            <a:extLst>
              <a:ext uri="{FF2B5EF4-FFF2-40B4-BE49-F238E27FC236}">
                <a16:creationId xmlns:a16="http://schemas.microsoft.com/office/drawing/2014/main" id="{D39761E3-79D9-669F-855B-D686DB80F6E3}"/>
              </a:ext>
            </a:extLst>
          </p:cNvPr>
          <p:cNvSpPr txBox="1"/>
          <p:nvPr/>
        </p:nvSpPr>
        <p:spPr>
          <a:xfrm>
            <a:off x="126456" y="6459652"/>
            <a:ext cx="10908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Libra/cp2k workflow application: Modelling excited states in (TiO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2</a:t>
            </a:r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)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4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4" name="CuadroTexto 4">
            <a:extLst>
              <a:ext uri="{FF2B5EF4-FFF2-40B4-BE49-F238E27FC236}">
                <a16:creationId xmlns:a16="http://schemas.microsoft.com/office/drawing/2014/main" id="{C4E02D43-447F-E83D-0B8C-150F6600B2D2}"/>
              </a:ext>
            </a:extLst>
          </p:cNvPr>
          <p:cNvSpPr txBox="1"/>
          <p:nvPr/>
        </p:nvSpPr>
        <p:spPr>
          <a:xfrm>
            <a:off x="1693984" y="210142"/>
            <a:ext cx="8804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000" b="1" u="sng" dirty="0"/>
              <a:t>cp2k/Libra workflows: step 3</a:t>
            </a:r>
            <a:r>
              <a:rPr lang="en-GB" sz="2000" dirty="0"/>
              <a:t> </a:t>
            </a:r>
            <a:endParaRPr lang="en-GB" sz="2800" b="1" u="sng" dirty="0"/>
          </a:p>
        </p:txBody>
      </p:sp>
      <p:pic>
        <p:nvPicPr>
          <p:cNvPr id="61" name="Picture 60" descr="A picture containing screenshot, colorfulness, square, graphics&#10;&#10;Description automatically generated">
            <a:extLst>
              <a:ext uri="{FF2B5EF4-FFF2-40B4-BE49-F238E27FC236}">
                <a16:creationId xmlns:a16="http://schemas.microsoft.com/office/drawing/2014/main" id="{981A5883-C7FF-5207-D6BD-F9C31E4BB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93" y="1653105"/>
            <a:ext cx="6123653" cy="320387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id="{F051D5EA-F5D6-6686-C683-61771E905D20}"/>
              </a:ext>
            </a:extLst>
          </p:cNvPr>
          <p:cNvSpPr/>
          <p:nvPr/>
        </p:nvSpPr>
        <p:spPr>
          <a:xfrm>
            <a:off x="3188740" y="2601935"/>
            <a:ext cx="2084216" cy="163624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5" name="Arrow: Bent-Up 74">
            <a:extLst>
              <a:ext uri="{FF2B5EF4-FFF2-40B4-BE49-F238E27FC236}">
                <a16:creationId xmlns:a16="http://schemas.microsoft.com/office/drawing/2014/main" id="{C11B65F4-28D2-00D0-0EC1-546A438CA14B}"/>
              </a:ext>
            </a:extLst>
          </p:cNvPr>
          <p:cNvSpPr/>
          <p:nvPr/>
        </p:nvSpPr>
        <p:spPr>
          <a:xfrm>
            <a:off x="3567480" y="4501334"/>
            <a:ext cx="486050" cy="487933"/>
          </a:xfrm>
          <a:prstGeom prst="bent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56B81B2-20C4-4116-EDA3-C7F42C13D766}"/>
              </a:ext>
            </a:extLst>
          </p:cNvPr>
          <p:cNvSpPr txBox="1"/>
          <p:nvPr/>
        </p:nvSpPr>
        <p:spPr>
          <a:xfrm>
            <a:off x="1929987" y="4667710"/>
            <a:ext cx="1482959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NACs</a:t>
            </a:r>
            <a:endParaRPr lang="es-ES" dirty="0"/>
          </a:p>
          <a:p>
            <a:pPr algn="ctr"/>
            <a:r>
              <a:rPr lang="es-ES" dirty="0" err="1"/>
              <a:t>Excit</a:t>
            </a:r>
            <a:r>
              <a:rPr lang="es-ES" dirty="0"/>
              <a:t> </a:t>
            </a:r>
            <a:r>
              <a:rPr lang="es-ES" dirty="0" err="1"/>
              <a:t>energies</a:t>
            </a:r>
            <a:endParaRPr lang="es-E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419D2D4-3667-62E0-06CF-3FB8A3FFDA31}"/>
              </a:ext>
            </a:extLst>
          </p:cNvPr>
          <p:cNvSpPr txBox="1"/>
          <p:nvPr/>
        </p:nvSpPr>
        <p:spPr>
          <a:xfrm>
            <a:off x="3118838" y="1388252"/>
            <a:ext cx="22246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TSH </a:t>
            </a:r>
            <a:r>
              <a:rPr lang="es-ES" dirty="0" err="1"/>
              <a:t>method</a:t>
            </a:r>
            <a:endParaRPr lang="es-ES" dirty="0"/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48A8A281-DB10-4417-F524-C952E5EC6957}"/>
              </a:ext>
            </a:extLst>
          </p:cNvPr>
          <p:cNvSpPr/>
          <p:nvPr/>
        </p:nvSpPr>
        <p:spPr>
          <a:xfrm rot="5400000">
            <a:off x="3957660" y="1974758"/>
            <a:ext cx="615511" cy="30925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9FAE7D7-7A75-5380-DFCB-37C14AB99428}"/>
              </a:ext>
            </a:extLst>
          </p:cNvPr>
          <p:cNvSpPr/>
          <p:nvPr/>
        </p:nvSpPr>
        <p:spPr>
          <a:xfrm>
            <a:off x="204941" y="2601935"/>
            <a:ext cx="2084216" cy="163624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23A1A48-1F98-B56A-8002-3F4BDF2DB4B1}"/>
              </a:ext>
            </a:extLst>
          </p:cNvPr>
          <p:cNvSpPr txBox="1"/>
          <p:nvPr/>
        </p:nvSpPr>
        <p:spPr>
          <a:xfrm>
            <a:off x="434909" y="2736839"/>
            <a:ext cx="16242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Compute the nonadiabatic couplings, excitation energies,…</a:t>
            </a:r>
            <a:br>
              <a:rPr lang="en-US" dirty="0"/>
            </a:br>
            <a:endParaRPr lang="es-E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4E3D3DD-5B4D-331E-A13D-1B36B4C9BD98}"/>
              </a:ext>
            </a:extLst>
          </p:cNvPr>
          <p:cNvSpPr txBox="1"/>
          <p:nvPr/>
        </p:nvSpPr>
        <p:spPr>
          <a:xfrm>
            <a:off x="222929" y="1386532"/>
            <a:ext cx="22246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/>
              <a:t>Many-body</a:t>
            </a:r>
            <a:endParaRPr lang="es-ES" dirty="0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10D71C09-6582-A423-03C4-771C8E140F15}"/>
              </a:ext>
            </a:extLst>
          </p:cNvPr>
          <p:cNvSpPr/>
          <p:nvPr/>
        </p:nvSpPr>
        <p:spPr>
          <a:xfrm rot="5400000">
            <a:off x="959387" y="2032626"/>
            <a:ext cx="539022" cy="309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3" name="Arrow: Bent-Up 82">
            <a:extLst>
              <a:ext uri="{FF2B5EF4-FFF2-40B4-BE49-F238E27FC236}">
                <a16:creationId xmlns:a16="http://schemas.microsoft.com/office/drawing/2014/main" id="{A679C784-D15F-E22A-FD50-273060FDE2E1}"/>
              </a:ext>
            </a:extLst>
          </p:cNvPr>
          <p:cNvSpPr/>
          <p:nvPr/>
        </p:nvSpPr>
        <p:spPr>
          <a:xfrm rot="5400000">
            <a:off x="1332653" y="4613951"/>
            <a:ext cx="441763" cy="48604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B6A4DE2-32C9-D99D-2B77-2DD6B94F474C}"/>
              </a:ext>
            </a:extLst>
          </p:cNvPr>
          <p:cNvSpPr txBox="1"/>
          <p:nvPr/>
        </p:nvSpPr>
        <p:spPr>
          <a:xfrm>
            <a:off x="3330578" y="2781806"/>
            <a:ext cx="18005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i="0" dirty="0">
                <a:effectLst/>
                <a:latin typeface="-apple-system"/>
              </a:rPr>
              <a:t>Running </a:t>
            </a:r>
            <a:r>
              <a:rPr lang="es-ES" b="1" i="0" dirty="0" err="1">
                <a:effectLst/>
                <a:latin typeface="-apple-system"/>
              </a:rPr>
              <a:t>nonadiabatic</a:t>
            </a:r>
            <a:r>
              <a:rPr lang="es-ES" b="1" i="0" dirty="0">
                <a:effectLst/>
                <a:latin typeface="-apple-system"/>
              </a:rPr>
              <a:t> molecular </a:t>
            </a:r>
            <a:r>
              <a:rPr lang="es-ES" b="1" i="0" dirty="0" err="1">
                <a:effectLst/>
                <a:latin typeface="-apple-system"/>
              </a:rPr>
              <a:t>dynamics</a:t>
            </a:r>
            <a:endParaRPr lang="es-ES" b="1" i="0" dirty="0">
              <a:effectLst/>
              <a:latin typeface="-apple-system"/>
            </a:endParaRPr>
          </a:p>
          <a:p>
            <a:pPr algn="ctr"/>
            <a:br>
              <a:rPr lang="es-ES" dirty="0"/>
            </a:br>
            <a:endParaRPr lang="es-ES" dirty="0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6BE9151B-447E-6F22-ADB2-39DFD0D138D3}"/>
              </a:ext>
            </a:extLst>
          </p:cNvPr>
          <p:cNvSpPr/>
          <p:nvPr/>
        </p:nvSpPr>
        <p:spPr>
          <a:xfrm>
            <a:off x="2436998" y="3216667"/>
            <a:ext cx="613131" cy="31045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7953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4">
            <a:extLst>
              <a:ext uri="{FF2B5EF4-FFF2-40B4-BE49-F238E27FC236}">
                <a16:creationId xmlns:a16="http://schemas.microsoft.com/office/drawing/2014/main" id="{E1E92341-9EB8-9B49-5656-9EBBD904AF70}"/>
              </a:ext>
            </a:extLst>
          </p:cNvPr>
          <p:cNvSpPr txBox="1"/>
          <p:nvPr/>
        </p:nvSpPr>
        <p:spPr>
          <a:xfrm>
            <a:off x="1507027" y="124404"/>
            <a:ext cx="8804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000" b="1" u="sng" dirty="0"/>
              <a:t>cp2k/Libra workflows: step 4</a:t>
            </a:r>
            <a:r>
              <a:rPr lang="en-GB" sz="2000" dirty="0"/>
              <a:t> </a:t>
            </a:r>
            <a:endParaRPr lang="en-GB" sz="2800" b="1" u="sng" dirty="0"/>
          </a:p>
        </p:txBody>
      </p:sp>
      <p:sp>
        <p:nvSpPr>
          <p:cNvPr id="2" name="CuadroTexto 8">
            <a:extLst>
              <a:ext uri="{FF2B5EF4-FFF2-40B4-BE49-F238E27FC236}">
                <a16:creationId xmlns:a16="http://schemas.microsoft.com/office/drawing/2014/main" id="{7208DA5A-316E-7081-C9E0-DD94BB41BBBF}"/>
              </a:ext>
            </a:extLst>
          </p:cNvPr>
          <p:cNvSpPr txBox="1"/>
          <p:nvPr/>
        </p:nvSpPr>
        <p:spPr>
          <a:xfrm>
            <a:off x="126456" y="6459652"/>
            <a:ext cx="10908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Libra/cp2k workflow application: Modelling excited states in (TiO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2</a:t>
            </a:r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)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4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A12D75D5-7CEB-CE10-4CBA-A23897FF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365CF8C5-E223-4A38-84A1-24D1311D8A09}" type="slidenum">
              <a:rPr lang="en-GB" smtClean="0"/>
              <a:t>13</a:t>
            </a:fld>
            <a:endParaRPr lang="en-GB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F8BE6DE-8B11-F777-98A4-5087E141A055}"/>
              </a:ext>
            </a:extLst>
          </p:cNvPr>
          <p:cNvSpPr/>
          <p:nvPr/>
        </p:nvSpPr>
        <p:spPr>
          <a:xfrm>
            <a:off x="3013134" y="3262215"/>
            <a:ext cx="61020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95FEA03-FD22-8A3D-F92D-025004040524}"/>
              </a:ext>
            </a:extLst>
          </p:cNvPr>
          <p:cNvSpPr/>
          <p:nvPr/>
        </p:nvSpPr>
        <p:spPr>
          <a:xfrm rot="5400000">
            <a:off x="4427720" y="4856161"/>
            <a:ext cx="748576" cy="310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263F45-FE57-F5A1-2B98-18844F91C557}"/>
              </a:ext>
            </a:extLst>
          </p:cNvPr>
          <p:cNvSpPr txBox="1"/>
          <p:nvPr/>
        </p:nvSpPr>
        <p:spPr>
          <a:xfrm>
            <a:off x="3585628" y="5459797"/>
            <a:ext cx="2510372" cy="6463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States</a:t>
            </a:r>
            <a:r>
              <a:rPr lang="es-ES" dirty="0"/>
              <a:t> </a:t>
            </a:r>
            <a:r>
              <a:rPr lang="es-ES" dirty="0" err="1"/>
              <a:t>populations</a:t>
            </a:r>
            <a:endParaRPr lang="es-ES" dirty="0"/>
          </a:p>
          <a:p>
            <a:pPr algn="ctr"/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recovery</a:t>
            </a:r>
            <a:r>
              <a:rPr lang="es-ES" dirty="0"/>
              <a:t> times</a:t>
            </a:r>
          </a:p>
        </p:txBody>
      </p:sp>
      <p:sp>
        <p:nvSpPr>
          <p:cNvPr id="23" name="Arrow: Bent-Up 22">
            <a:extLst>
              <a:ext uri="{FF2B5EF4-FFF2-40B4-BE49-F238E27FC236}">
                <a16:creationId xmlns:a16="http://schemas.microsoft.com/office/drawing/2014/main" id="{446C9934-BA47-CF2E-7812-70E21C76956B}"/>
              </a:ext>
            </a:extLst>
          </p:cNvPr>
          <p:cNvSpPr/>
          <p:nvPr/>
        </p:nvSpPr>
        <p:spPr>
          <a:xfrm>
            <a:off x="4143616" y="4581577"/>
            <a:ext cx="483730" cy="48372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99F626-CB92-D4DF-5ED7-3AE1834B06B6}"/>
              </a:ext>
            </a:extLst>
          </p:cNvPr>
          <p:cNvSpPr txBox="1"/>
          <p:nvPr/>
        </p:nvSpPr>
        <p:spPr>
          <a:xfrm>
            <a:off x="2506123" y="4679312"/>
            <a:ext cx="147588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NACs</a:t>
            </a:r>
            <a:endParaRPr lang="es-ES" dirty="0"/>
          </a:p>
          <a:p>
            <a:pPr algn="ctr"/>
            <a:r>
              <a:rPr lang="es-ES" dirty="0" err="1"/>
              <a:t>Excit</a:t>
            </a:r>
            <a:r>
              <a:rPr lang="es-ES" dirty="0"/>
              <a:t> </a:t>
            </a:r>
            <a:r>
              <a:rPr lang="es-ES" dirty="0" err="1"/>
              <a:t>energies</a:t>
            </a:r>
            <a:endParaRPr lang="es-E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83A53E-37FB-E332-F004-622A558C354B}"/>
              </a:ext>
            </a:extLst>
          </p:cNvPr>
          <p:cNvSpPr txBox="1"/>
          <p:nvPr/>
        </p:nvSpPr>
        <p:spPr>
          <a:xfrm>
            <a:off x="3694974" y="1399855"/>
            <a:ext cx="221406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FSSH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5F8DCE7-BDA2-2D3B-6E8B-591F8240119A}"/>
              </a:ext>
            </a:extLst>
          </p:cNvPr>
          <p:cNvSpPr/>
          <p:nvPr/>
        </p:nvSpPr>
        <p:spPr>
          <a:xfrm rot="5400000">
            <a:off x="4498204" y="2030465"/>
            <a:ext cx="61020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E18AB181-1F95-9D0B-6D88-D1122D8475EE}"/>
              </a:ext>
            </a:extLst>
          </p:cNvPr>
          <p:cNvSpPr/>
          <p:nvPr/>
        </p:nvSpPr>
        <p:spPr>
          <a:xfrm rot="5400000">
            <a:off x="1878461" y="4655882"/>
            <a:ext cx="500100" cy="48372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60FA151-5B7A-100F-DBF7-BD36852712FB}"/>
              </a:ext>
            </a:extLst>
          </p:cNvPr>
          <p:cNvSpPr/>
          <p:nvPr/>
        </p:nvSpPr>
        <p:spPr>
          <a:xfrm>
            <a:off x="781077" y="2613536"/>
            <a:ext cx="2074268" cy="1852323"/>
          </a:xfrm>
          <a:prstGeom prst="ellips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697B91-CAE7-60B1-3625-2CAF90740775}"/>
              </a:ext>
            </a:extLst>
          </p:cNvPr>
          <p:cNvSpPr txBox="1"/>
          <p:nvPr/>
        </p:nvSpPr>
        <p:spPr>
          <a:xfrm>
            <a:off x="1009947" y="2804374"/>
            <a:ext cx="16165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Compute the nonadiabatic couplings, excitation energies,…</a:t>
            </a:r>
            <a:br>
              <a:rPr lang="en-US" dirty="0"/>
            </a:br>
            <a:endParaRPr lang="es-E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E781DC-070C-B288-BF2C-4BA92B7702F3}"/>
              </a:ext>
            </a:extLst>
          </p:cNvPr>
          <p:cNvSpPr txBox="1"/>
          <p:nvPr/>
        </p:nvSpPr>
        <p:spPr>
          <a:xfrm>
            <a:off x="697261" y="1139905"/>
            <a:ext cx="2214069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Singe</a:t>
            </a:r>
            <a:r>
              <a:rPr lang="es-ES" dirty="0"/>
              <a:t> </a:t>
            </a:r>
            <a:r>
              <a:rPr lang="es-ES" dirty="0" err="1"/>
              <a:t>Particle</a:t>
            </a:r>
            <a:r>
              <a:rPr lang="es-ES" dirty="0"/>
              <a:t> </a:t>
            </a:r>
          </a:p>
          <a:p>
            <a:pPr algn="ctr"/>
            <a:r>
              <a:rPr lang="es-ES" dirty="0" err="1"/>
              <a:t>Many-body</a:t>
            </a:r>
            <a:endParaRPr lang="es-ES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37CA9EE-01A4-4FBD-BAA8-DC67D0DC764E}"/>
              </a:ext>
            </a:extLst>
          </p:cNvPr>
          <p:cNvSpPr/>
          <p:nvPr/>
        </p:nvSpPr>
        <p:spPr>
          <a:xfrm rot="5400000">
            <a:off x="1499194" y="2080556"/>
            <a:ext cx="61020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235B0B6-6E94-85B9-718F-241F99FEEA77}"/>
              </a:ext>
            </a:extLst>
          </p:cNvPr>
          <p:cNvSpPr/>
          <p:nvPr/>
        </p:nvSpPr>
        <p:spPr>
          <a:xfrm>
            <a:off x="3754111" y="2549337"/>
            <a:ext cx="2074268" cy="185232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E115C9-E677-6B99-DDF2-76A2A0B77E15}"/>
              </a:ext>
            </a:extLst>
          </p:cNvPr>
          <p:cNvSpPr txBox="1"/>
          <p:nvPr/>
        </p:nvSpPr>
        <p:spPr>
          <a:xfrm>
            <a:off x="3895647" y="2808146"/>
            <a:ext cx="17919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i="0" dirty="0">
                <a:solidFill>
                  <a:schemeClr val="bg1"/>
                </a:solidFill>
                <a:effectLst/>
                <a:latin typeface="-apple-system"/>
              </a:rPr>
              <a:t>Running </a:t>
            </a:r>
            <a:r>
              <a:rPr lang="es-ES" b="1" i="0" dirty="0" err="1">
                <a:solidFill>
                  <a:schemeClr val="bg1"/>
                </a:solidFill>
                <a:effectLst/>
                <a:latin typeface="-apple-system"/>
              </a:rPr>
              <a:t>nonadiabatic</a:t>
            </a:r>
            <a:r>
              <a:rPr lang="es-ES" b="1" i="0" dirty="0">
                <a:solidFill>
                  <a:schemeClr val="bg1"/>
                </a:solidFill>
                <a:effectLst/>
                <a:latin typeface="-apple-system"/>
              </a:rPr>
              <a:t> molecular </a:t>
            </a:r>
            <a:r>
              <a:rPr lang="es-ES" b="1" i="0" dirty="0" err="1">
                <a:solidFill>
                  <a:schemeClr val="bg1"/>
                </a:solidFill>
                <a:effectLst/>
                <a:latin typeface="-apple-system"/>
              </a:rPr>
              <a:t>dynamics</a:t>
            </a:r>
            <a:endParaRPr lang="es-ES" b="1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ctr"/>
            <a:br>
              <a:rPr lang="es-ES" dirty="0"/>
            </a:br>
            <a:endParaRPr lang="es-E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0657C4-280C-F6CF-FAC0-505DB2280696}"/>
              </a:ext>
            </a:extLst>
          </p:cNvPr>
          <p:cNvSpPr txBox="1"/>
          <p:nvPr/>
        </p:nvSpPr>
        <p:spPr>
          <a:xfrm>
            <a:off x="6168014" y="1205173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800" b="0" i="0" dirty="0">
              <a:solidFill>
                <a:srgbClr val="000000"/>
              </a:solidFill>
              <a:effectLst/>
              <a:latin typeface="LMSans10-Regular"/>
            </a:endParaRPr>
          </a:p>
          <a:p>
            <a:endParaRPr lang="en-GB" dirty="0">
              <a:solidFill>
                <a:srgbClr val="000000"/>
              </a:solidFill>
              <a:latin typeface="LMSans10-Regular"/>
            </a:endParaRPr>
          </a:p>
          <a:p>
            <a:pPr algn="ctr"/>
            <a:r>
              <a:rPr lang="en-GB" sz="1800" b="0" i="0" dirty="0">
                <a:solidFill>
                  <a:srgbClr val="000000"/>
                </a:solidFill>
                <a:effectLst/>
                <a:latin typeface="LMSans10-Regular"/>
              </a:rPr>
              <a:t>we pick ten geometries of our MD runs (step 1)</a:t>
            </a:r>
          </a:p>
          <a:p>
            <a:pPr algn="ctr"/>
            <a:r>
              <a:rPr lang="en-GB" sz="1800" b="0" i="0" dirty="0">
                <a:solidFill>
                  <a:srgbClr val="000000"/>
                </a:solidFill>
                <a:effectLst/>
                <a:latin typeface="LMSans10-Regular"/>
              </a:rPr>
              <a:t> as starting points</a:t>
            </a:r>
          </a:p>
          <a:p>
            <a:pPr algn="ctr"/>
            <a:endParaRPr lang="en-GB" sz="1800" b="0" i="0" dirty="0">
              <a:solidFill>
                <a:srgbClr val="000000"/>
              </a:solidFill>
              <a:effectLst/>
              <a:latin typeface="LMSans10-Regular"/>
            </a:endParaRPr>
          </a:p>
          <a:p>
            <a:pPr algn="ctr"/>
            <a:endParaRPr lang="en-GB" dirty="0">
              <a:solidFill>
                <a:srgbClr val="000000"/>
              </a:solidFill>
              <a:latin typeface="LMSans10-Regular"/>
            </a:endParaRPr>
          </a:p>
          <a:p>
            <a:pPr algn="ctr"/>
            <a:r>
              <a:rPr lang="en-GB" sz="1800" b="0" i="0" dirty="0">
                <a:solidFill>
                  <a:srgbClr val="000000"/>
                </a:solidFill>
                <a:effectLst/>
                <a:latin typeface="LMSans10-Regular"/>
              </a:rPr>
              <a:t>we use 40 different sets of initial conditions for our FSSH trajectories</a:t>
            </a:r>
          </a:p>
          <a:p>
            <a:pPr algn="ctr"/>
            <a:endParaRPr lang="en-GB" sz="1800" b="0" i="0" dirty="0">
              <a:solidFill>
                <a:srgbClr val="000000"/>
              </a:solidFill>
              <a:effectLst/>
              <a:latin typeface="LMSans10-Regular"/>
            </a:endParaRPr>
          </a:p>
          <a:p>
            <a:pPr algn="ctr"/>
            <a:endParaRPr lang="en-GB" dirty="0">
              <a:solidFill>
                <a:srgbClr val="000000"/>
              </a:solidFill>
              <a:latin typeface="LMSans10-Regular"/>
            </a:endParaRPr>
          </a:p>
          <a:p>
            <a:pPr algn="ctr"/>
            <a:r>
              <a:rPr lang="en-GB" sz="1800" b="0" i="0" dirty="0">
                <a:solidFill>
                  <a:srgbClr val="000000"/>
                </a:solidFill>
                <a:effectLst/>
                <a:latin typeface="LMSans10-Regular"/>
              </a:rPr>
              <a:t>Run 400 nonadiabatic dynamics of 1000 fs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  <a:br>
              <a:rPr lang="en-GB" dirty="0"/>
            </a:br>
            <a:endParaRPr lang="en-GB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1B299A-DBE7-D837-73AD-A8E76241B6F7}"/>
              </a:ext>
            </a:extLst>
          </p:cNvPr>
          <p:cNvCxnSpPr>
            <a:cxnSpLocks/>
          </p:cNvCxnSpPr>
          <p:nvPr/>
        </p:nvCxnSpPr>
        <p:spPr>
          <a:xfrm>
            <a:off x="9296402" y="2432172"/>
            <a:ext cx="0" cy="372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052102-EFE5-5C16-5EB9-CFA60B87862F}"/>
              </a:ext>
            </a:extLst>
          </p:cNvPr>
          <p:cNvCxnSpPr>
            <a:cxnSpLocks/>
          </p:cNvCxnSpPr>
          <p:nvPr/>
        </p:nvCxnSpPr>
        <p:spPr>
          <a:xfrm>
            <a:off x="9296402" y="3503317"/>
            <a:ext cx="0" cy="372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CC4947B-DDF7-82C5-9E77-0B711E3D1A8C}"/>
              </a:ext>
            </a:extLst>
          </p:cNvPr>
          <p:cNvSpPr txBox="1"/>
          <p:nvPr/>
        </p:nvSpPr>
        <p:spPr>
          <a:xfrm>
            <a:off x="6268966" y="4679312"/>
            <a:ext cx="61674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i="0" dirty="0">
                <a:solidFill>
                  <a:srgbClr val="000000"/>
                </a:solidFill>
                <a:effectLst/>
                <a:latin typeface="LMSans10-Regular"/>
              </a:rPr>
              <a:t>calculating magnitudes of interest </a:t>
            </a:r>
          </a:p>
          <a:p>
            <a:pPr algn="ctr"/>
            <a:r>
              <a:rPr lang="en-GB" sz="1800" b="0" i="0" dirty="0">
                <a:solidFill>
                  <a:srgbClr val="000000"/>
                </a:solidFill>
                <a:effectLst/>
                <a:latin typeface="LMSans10-Regular"/>
              </a:rPr>
              <a:t>(population recovery times)</a:t>
            </a:r>
            <a:br>
              <a:rPr lang="en-GB" dirty="0"/>
            </a:br>
            <a:endParaRPr lang="en-GB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BDCD38-5105-2F00-074C-0D2A349AB0B8}"/>
              </a:ext>
            </a:extLst>
          </p:cNvPr>
          <p:cNvCxnSpPr>
            <a:cxnSpLocks/>
          </p:cNvCxnSpPr>
          <p:nvPr/>
        </p:nvCxnSpPr>
        <p:spPr>
          <a:xfrm>
            <a:off x="9296402" y="4331904"/>
            <a:ext cx="0" cy="372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48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4">
            <a:extLst>
              <a:ext uri="{FF2B5EF4-FFF2-40B4-BE49-F238E27FC236}">
                <a16:creationId xmlns:a16="http://schemas.microsoft.com/office/drawing/2014/main" id="{E1E92341-9EB8-9B49-5656-9EBBD904AF70}"/>
              </a:ext>
            </a:extLst>
          </p:cNvPr>
          <p:cNvSpPr txBox="1"/>
          <p:nvPr/>
        </p:nvSpPr>
        <p:spPr>
          <a:xfrm>
            <a:off x="1693984" y="59794"/>
            <a:ext cx="8804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000" b="1" u="sng" dirty="0"/>
              <a:t>cp2k/Libra workflows: step 4</a:t>
            </a:r>
            <a:r>
              <a:rPr lang="en-GB" sz="2000" dirty="0"/>
              <a:t> </a:t>
            </a:r>
            <a:endParaRPr lang="en-GB" sz="2800" b="1" u="sng" dirty="0"/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C8D097F6-69F9-2978-4334-698B78B945F1}"/>
              </a:ext>
            </a:extLst>
          </p:cNvPr>
          <p:cNvSpPr txBox="1"/>
          <p:nvPr/>
        </p:nvSpPr>
        <p:spPr>
          <a:xfrm>
            <a:off x="126456" y="6459652"/>
            <a:ext cx="10908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Libra/cp2k workflow application: Modelling excited states in (TiO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2</a:t>
            </a:r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)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4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4" name="Marcador de número de diapositiva 1">
            <a:extLst>
              <a:ext uri="{FF2B5EF4-FFF2-40B4-BE49-F238E27FC236}">
                <a16:creationId xmlns:a16="http://schemas.microsoft.com/office/drawing/2014/main" id="{4A863AFE-3DAB-D301-16A7-86DDCF3F0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69310"/>
            <a:ext cx="1312025" cy="365125"/>
          </a:xfrm>
        </p:spPr>
        <p:txBody>
          <a:bodyPr/>
          <a:lstStyle/>
          <a:p>
            <a:fld id="{365CF8C5-E223-4A38-84A1-24D1311D8A09}" type="slidenum">
              <a:rPr lang="en-GB" smtClean="0"/>
              <a:t>14</a:t>
            </a:fld>
            <a:endParaRPr lang="en-GB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DF0D954-6079-2327-D1FF-050D9314A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59" y="831009"/>
            <a:ext cx="10248900" cy="42019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2CDF96B-CAD2-38CB-48D6-55E05942E6F3}"/>
              </a:ext>
            </a:extLst>
          </p:cNvPr>
          <p:cNvSpPr txBox="1"/>
          <p:nvPr/>
        </p:nvSpPr>
        <p:spPr>
          <a:xfrm>
            <a:off x="846096" y="4969662"/>
            <a:ext cx="1012822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GB" dirty="0">
              <a:solidFill>
                <a:srgbClr val="000000"/>
              </a:solidFill>
              <a:latin typeface="LMSans10-Regular"/>
            </a:endParaRPr>
          </a:p>
          <a:p>
            <a:pPr algn="ctr"/>
            <a:r>
              <a:rPr lang="en-GB" sz="2000" dirty="0">
                <a:solidFill>
                  <a:srgbClr val="000000"/>
                </a:solidFill>
                <a:latin typeface="LMSans10-Regular"/>
              </a:rPr>
              <a:t>E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LMSans10-Regular"/>
              </a:rPr>
              <a:t>xponential fit for the average population recovery time (red solid line) among all trajectories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L</a:t>
            </a:r>
            <a:r>
              <a:rPr lang="en-GB" sz="1800" b="0" i="0" kern="100" dirty="0">
                <a:solidFill>
                  <a:srgbClr val="000000"/>
                </a:solidFill>
                <a:effectLst/>
                <a:latin typeface="LMSans10-Regular"/>
                <a:ea typeface="Calibri" panose="020F0502020204030204" pitchFamily="34" charset="0"/>
                <a:cs typeface="Times New Roman" panose="02020603050405020304" pitchFamily="18" charset="0"/>
              </a:rPr>
              <a:t>onger recovery time in AIMD preparation case. </a:t>
            </a:r>
          </a:p>
          <a:p>
            <a:pPr algn="ctr"/>
            <a:r>
              <a:rPr lang="en-GB" sz="1800" b="0" i="0" kern="100" dirty="0">
                <a:solidFill>
                  <a:srgbClr val="000000"/>
                </a:solidFill>
                <a:effectLst/>
                <a:latin typeface="LMSans10-Regular"/>
                <a:ea typeface="Calibri" panose="020F0502020204030204" pitchFamily="34" charset="0"/>
                <a:cs typeface="Times New Roman" panose="02020603050405020304" pitchFamily="18" charset="0"/>
              </a:rPr>
              <a:t>The faster decay of ground state in figure (</a:t>
            </a:r>
            <a:r>
              <a:rPr lang="en-GB" sz="1800" b="0" i="0" kern="100" dirty="0" err="1">
                <a:solidFill>
                  <a:srgbClr val="000000"/>
                </a:solidFill>
                <a:effectLst/>
                <a:latin typeface="LMSans10-Regular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800" b="0" i="0" kern="100" dirty="0">
                <a:solidFill>
                  <a:srgbClr val="000000"/>
                </a:solidFill>
                <a:effectLst/>
                <a:latin typeface="LMSans10-Regular"/>
                <a:ea typeface="Calibri" panose="020F0502020204030204" pitchFamily="34" charset="0"/>
                <a:cs typeface="Times New Roman" panose="02020603050405020304" pitchFamily="18" charset="0"/>
              </a:rPr>
              <a:t>) will point towards the use of classical MD in step 1.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7988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8">
            <a:extLst>
              <a:ext uri="{FF2B5EF4-FFF2-40B4-BE49-F238E27FC236}">
                <a16:creationId xmlns:a16="http://schemas.microsoft.com/office/drawing/2014/main" id="{554C2262-813E-D5CB-6559-B6FC685C374F}"/>
              </a:ext>
            </a:extLst>
          </p:cNvPr>
          <p:cNvSpPr txBox="1"/>
          <p:nvPr/>
        </p:nvSpPr>
        <p:spPr>
          <a:xfrm>
            <a:off x="126455" y="6459785"/>
            <a:ext cx="10908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Libra/cp2k workflow application: Modelling excited states in (TiO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2</a:t>
            </a:r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)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4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3" name="CuadroTexto 4">
            <a:extLst>
              <a:ext uri="{FF2B5EF4-FFF2-40B4-BE49-F238E27FC236}">
                <a16:creationId xmlns:a16="http://schemas.microsoft.com/office/drawing/2014/main" id="{25241CB9-B2ED-3344-56EB-08DC9455F967}"/>
              </a:ext>
            </a:extLst>
          </p:cNvPr>
          <p:cNvSpPr txBox="1"/>
          <p:nvPr/>
        </p:nvSpPr>
        <p:spPr>
          <a:xfrm>
            <a:off x="1521256" y="221363"/>
            <a:ext cx="8804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4000" b="1" dirty="0"/>
              <a:t>CONCLUSIONS</a:t>
            </a:r>
            <a:endParaRPr lang="en-GB" sz="4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4E185-9785-E28D-C4F6-76D76E339E14}"/>
              </a:ext>
            </a:extLst>
          </p:cNvPr>
          <p:cNvSpPr txBox="1"/>
          <p:nvPr/>
        </p:nvSpPr>
        <p:spPr>
          <a:xfrm>
            <a:off x="733989" y="1254264"/>
            <a:ext cx="10724021" cy="6075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spcBef>
                <a:spcPct val="45000"/>
              </a:spcBef>
            </a:pPr>
            <a:r>
              <a:rPr lang="en-US" sz="3200" dirty="0">
                <a:solidFill>
                  <a:srgbClr val="000000"/>
                </a:solidFill>
                <a:latin typeface="LMSans10-Regular"/>
              </a:rPr>
              <a:t>-   Implementation of Libra/CP2K workflow to a small TiO</a:t>
            </a:r>
            <a:r>
              <a:rPr lang="en-US" sz="3200" baseline="-25000" dirty="0">
                <a:solidFill>
                  <a:srgbClr val="000000"/>
                </a:solidFill>
                <a:latin typeface="LMSans10-Regular"/>
              </a:rPr>
              <a:t>2 </a:t>
            </a:r>
            <a:r>
              <a:rPr lang="en-US" sz="3200" dirty="0">
                <a:solidFill>
                  <a:srgbClr val="000000"/>
                </a:solidFill>
                <a:latin typeface="LMSans10-Regular"/>
              </a:rPr>
              <a:t>NP</a:t>
            </a:r>
            <a:endParaRPr lang="en-US" sz="3200" baseline="-25000" dirty="0">
              <a:solidFill>
                <a:srgbClr val="000000"/>
              </a:solidFill>
              <a:latin typeface="LMSans10-Regular"/>
            </a:endParaRPr>
          </a:p>
          <a:p>
            <a:pPr marL="457200" indent="-457200" defTabSz="457200">
              <a:spcBef>
                <a:spcPct val="45000"/>
              </a:spcBef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LMSans10-Regular"/>
              </a:rPr>
              <a:t>We obtained quantities of interest (recovery times).</a:t>
            </a:r>
          </a:p>
          <a:p>
            <a:pPr marL="457200" indent="-457200" defTabSz="457200">
              <a:spcBef>
                <a:spcPct val="45000"/>
              </a:spcBef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LMSans10-Regular"/>
              </a:rPr>
              <a:t> Further analysis and connection to charge recombination times is needed.</a:t>
            </a:r>
          </a:p>
          <a:p>
            <a:pPr marL="457200" indent="-457200" defTabSz="457200">
              <a:spcBef>
                <a:spcPct val="45000"/>
              </a:spcBef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LMSans10-Regular"/>
              </a:rPr>
              <a:t>Use of </a:t>
            </a:r>
            <a:r>
              <a:rPr lang="en-US" sz="3200" u="sng" dirty="0">
                <a:solidFill>
                  <a:srgbClr val="000000"/>
                </a:solidFill>
                <a:latin typeface="LMSans10-Regular"/>
              </a:rPr>
              <a:t>classical</a:t>
            </a:r>
            <a:r>
              <a:rPr lang="en-US" sz="3200" dirty="0">
                <a:solidFill>
                  <a:srgbClr val="000000"/>
                </a:solidFill>
                <a:latin typeface="LMSans10-Regular"/>
              </a:rPr>
              <a:t> and ab-initio MD for getting initial trajectory</a:t>
            </a:r>
          </a:p>
          <a:p>
            <a:pPr marL="457200" indent="-457200" defTabSz="457200">
              <a:spcBef>
                <a:spcPct val="45000"/>
              </a:spcBef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LMSans10-Regular"/>
              </a:rPr>
              <a:t>PBE vs PBE0 treatment of excitations</a:t>
            </a:r>
          </a:p>
          <a:p>
            <a:pPr marL="457200" indent="-457200" defTabSz="457200">
              <a:spcBef>
                <a:spcPct val="45000"/>
              </a:spcBef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LMSans10-Regular"/>
              </a:rPr>
              <a:t>Use larger simulation times, introduce decoherence,… REKS?</a:t>
            </a:r>
          </a:p>
          <a:p>
            <a:pPr marL="457200" indent="-457200" defTabSz="457200">
              <a:spcBef>
                <a:spcPct val="45000"/>
              </a:spcBef>
              <a:buFontTx/>
              <a:buChar char="-"/>
            </a:pPr>
            <a:endParaRPr lang="en-US" sz="3200" dirty="0">
              <a:solidFill>
                <a:srgbClr val="000000"/>
              </a:solidFill>
              <a:latin typeface="LMSans10-Regular"/>
            </a:endParaRPr>
          </a:p>
          <a:p>
            <a:pPr marL="457200" indent="-457200" defTabSz="457200">
              <a:spcBef>
                <a:spcPct val="45000"/>
              </a:spcBef>
              <a:buFontTx/>
              <a:buChar char="-"/>
            </a:pPr>
            <a:endParaRPr lang="en-US" sz="3200" dirty="0">
              <a:solidFill>
                <a:srgbClr val="000000"/>
              </a:solidFill>
              <a:latin typeface="LMSans10-Regular"/>
            </a:endParaRPr>
          </a:p>
        </p:txBody>
      </p:sp>
      <p:sp>
        <p:nvSpPr>
          <p:cNvPr id="4" name="Marcador de número de diapositiva 1">
            <a:extLst>
              <a:ext uri="{FF2B5EF4-FFF2-40B4-BE49-F238E27FC236}">
                <a16:creationId xmlns:a16="http://schemas.microsoft.com/office/drawing/2014/main" id="{31967DC8-B58C-E3E1-BA8D-6940A981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365CF8C5-E223-4A38-84A1-24D1311D8A0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5516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8">
            <a:extLst>
              <a:ext uri="{FF2B5EF4-FFF2-40B4-BE49-F238E27FC236}">
                <a16:creationId xmlns:a16="http://schemas.microsoft.com/office/drawing/2014/main" id="{72BB7496-39CC-F86D-E87B-35BC12D3E498}"/>
              </a:ext>
            </a:extLst>
          </p:cNvPr>
          <p:cNvSpPr txBox="1"/>
          <p:nvPr/>
        </p:nvSpPr>
        <p:spPr>
          <a:xfrm>
            <a:off x="126455" y="6459785"/>
            <a:ext cx="10908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Libra/cp2k workflow application: Modelling excited states in (TiO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2</a:t>
            </a:r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)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4</a:t>
            </a:r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C0F67-44A9-C950-6AED-D3F972900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339" y="382967"/>
            <a:ext cx="7311322" cy="5483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9A1481-3BED-345C-CDFB-B36DCC7EF79C}"/>
              </a:ext>
            </a:extLst>
          </p:cNvPr>
          <p:cNvSpPr txBox="1"/>
          <p:nvPr/>
        </p:nvSpPr>
        <p:spPr>
          <a:xfrm>
            <a:off x="4400550" y="559773"/>
            <a:ext cx="3390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highlight>
                  <a:srgbClr val="FFFF00"/>
                </a:highlight>
              </a:rPr>
              <a:t>THAT’S ALL</a:t>
            </a:r>
          </a:p>
          <a:p>
            <a:pPr algn="ctr"/>
            <a:r>
              <a:rPr lang="es-ES" sz="3200" dirty="0">
                <a:highlight>
                  <a:srgbClr val="FFFF00"/>
                </a:highlight>
              </a:rPr>
              <a:t>THANKS!!</a:t>
            </a:r>
            <a:endParaRPr lang="en-GB" sz="3200" dirty="0">
              <a:highlight>
                <a:srgbClr val="FFFF00"/>
              </a:highlight>
            </a:endParaRPr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1BAB51BA-47B5-210D-E314-5157B3F69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31792"/>
            <a:ext cx="1312025" cy="365125"/>
          </a:xfrm>
        </p:spPr>
        <p:txBody>
          <a:bodyPr/>
          <a:lstStyle/>
          <a:p>
            <a:fld id="{365CF8C5-E223-4A38-84A1-24D1311D8A09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449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8">
            <a:extLst>
              <a:ext uri="{FF2B5EF4-FFF2-40B4-BE49-F238E27FC236}">
                <a16:creationId xmlns:a16="http://schemas.microsoft.com/office/drawing/2014/main" id="{063D0634-F3B9-8654-7B01-3BAC03E03761}"/>
              </a:ext>
            </a:extLst>
          </p:cNvPr>
          <p:cNvSpPr txBox="1"/>
          <p:nvPr/>
        </p:nvSpPr>
        <p:spPr>
          <a:xfrm>
            <a:off x="126456" y="6459652"/>
            <a:ext cx="10908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Libra/cp2k workflow application: Modelling excited states in (TiO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2</a:t>
            </a:r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)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4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59D7A86E-A133-CB16-371C-B936803E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365CF8C5-E223-4A38-84A1-24D1311D8A09}" type="slidenum">
              <a:rPr lang="en-GB" smtClean="0"/>
              <a:t>2</a:t>
            </a:fld>
            <a:endParaRPr lang="en-GB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349AAC3-2E7F-A57D-C3F3-A1112B1D985F}"/>
              </a:ext>
            </a:extLst>
          </p:cNvPr>
          <p:cNvSpPr txBox="1"/>
          <p:nvPr/>
        </p:nvSpPr>
        <p:spPr>
          <a:xfrm>
            <a:off x="1521256" y="126113"/>
            <a:ext cx="8804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4000" b="1" dirty="0"/>
              <a:t>OUTLINE</a:t>
            </a:r>
            <a:endParaRPr lang="en-GB" sz="4800" b="1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8D95964-D35F-D4BD-5470-41E10514F357}"/>
              </a:ext>
            </a:extLst>
          </p:cNvPr>
          <p:cNvSpPr txBox="1">
            <a:spLocks noChangeArrowheads="1"/>
          </p:cNvSpPr>
          <p:nvPr/>
        </p:nvSpPr>
        <p:spPr>
          <a:xfrm>
            <a:off x="217601" y="1180323"/>
            <a:ext cx="11411339" cy="449735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609600" defTabSz="457200">
              <a:spcBef>
                <a:spcPct val="45000"/>
              </a:spcBef>
              <a:buFontTx/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LMSans10-Regular"/>
              </a:rPr>
              <a:t>Motivation: TiO</a:t>
            </a:r>
            <a:r>
              <a:rPr lang="en-US" sz="3200" baseline="-25000" dirty="0">
                <a:solidFill>
                  <a:srgbClr val="000000"/>
                </a:solidFill>
                <a:latin typeface="LMSans10-Regular"/>
              </a:rPr>
              <a:t>2 </a:t>
            </a:r>
            <a:r>
              <a:rPr lang="en-US" sz="3200" dirty="0">
                <a:solidFill>
                  <a:srgbClr val="000000"/>
                </a:solidFill>
                <a:latin typeface="LMSans10-Regular"/>
              </a:rPr>
              <a:t>NPs</a:t>
            </a:r>
            <a:endParaRPr lang="en-US" sz="3200" baseline="-25000" dirty="0">
              <a:solidFill>
                <a:srgbClr val="000000"/>
              </a:solidFill>
              <a:latin typeface="LMSans10-Regular"/>
            </a:endParaRPr>
          </a:p>
          <a:p>
            <a:pPr marL="0" indent="-609600" defTabSz="457200">
              <a:spcBef>
                <a:spcPct val="45000"/>
              </a:spcBef>
              <a:buFontTx/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LMSans10-Regular"/>
              </a:rPr>
              <a:t> Libra/cp2k workflow</a:t>
            </a:r>
          </a:p>
          <a:p>
            <a:pPr marL="0" lvl="2" indent="0" defTabSz="457200">
              <a:spcBef>
                <a:spcPct val="4500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LMSans10-Regular"/>
              </a:rPr>
              <a:t>			- Getting initial trajectory*</a:t>
            </a:r>
          </a:p>
          <a:p>
            <a:pPr marL="0" lvl="2" indent="0" defTabSz="457200">
              <a:spcBef>
                <a:spcPct val="4500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LMSans10-Regular"/>
              </a:rPr>
              <a:t>			- TDDFT excitations*</a:t>
            </a:r>
          </a:p>
          <a:p>
            <a:pPr marL="0" lvl="2" indent="0" defTabSz="457200">
              <a:spcBef>
                <a:spcPct val="4500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LMSans10-Regular"/>
              </a:rPr>
              <a:t>			- Computation of NACs and excitation energies</a:t>
            </a:r>
          </a:p>
          <a:p>
            <a:pPr marL="0" lvl="2" indent="0" defTabSz="457200">
              <a:spcBef>
                <a:spcPct val="4500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LMSans10-Regular"/>
              </a:rPr>
              <a:t>			- Run NAMD –&gt; properties of interest</a:t>
            </a:r>
          </a:p>
          <a:p>
            <a:pPr marL="0" indent="-609600" defTabSz="457200">
              <a:spcBef>
                <a:spcPct val="45000"/>
              </a:spcBef>
              <a:buFontTx/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LMSans10-Regular"/>
              </a:rPr>
              <a:t>Conclusions</a:t>
            </a:r>
          </a:p>
          <a:p>
            <a:pPr marL="609600" indent="-609600">
              <a:spcBef>
                <a:spcPct val="45000"/>
              </a:spcBef>
              <a:buFont typeface="Calibri" panose="020F0502020204030204" pitchFamily="34" charset="0"/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730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8">
            <a:extLst>
              <a:ext uri="{FF2B5EF4-FFF2-40B4-BE49-F238E27FC236}">
                <a16:creationId xmlns:a16="http://schemas.microsoft.com/office/drawing/2014/main" id="{B6414121-7CA4-DBC3-EB4C-96AB092710D2}"/>
              </a:ext>
            </a:extLst>
          </p:cNvPr>
          <p:cNvSpPr txBox="1"/>
          <p:nvPr/>
        </p:nvSpPr>
        <p:spPr>
          <a:xfrm>
            <a:off x="126456" y="6459652"/>
            <a:ext cx="10908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Libra/cp2k workflow application: Modelling excited states in (TiO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2</a:t>
            </a:r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)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4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CEB5362F-DB7F-C58D-9220-9F5CD733A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365CF8C5-E223-4A38-84A1-24D1311D8A09}" type="slidenum">
              <a:rPr lang="en-GB" smtClean="0"/>
              <a:t>3</a:t>
            </a:fld>
            <a:endParaRPr lang="en-GB" dirty="0"/>
          </a:p>
        </p:txBody>
      </p:sp>
      <p:grpSp>
        <p:nvGrpSpPr>
          <p:cNvPr id="4" name="Agrupa 3">
            <a:extLst>
              <a:ext uri="{FF2B5EF4-FFF2-40B4-BE49-F238E27FC236}">
                <a16:creationId xmlns:a16="http://schemas.microsoft.com/office/drawing/2014/main" id="{EC2E3ECC-68B5-14D3-26D2-5D0833647DCA}"/>
              </a:ext>
            </a:extLst>
          </p:cNvPr>
          <p:cNvGrpSpPr/>
          <p:nvPr/>
        </p:nvGrpSpPr>
        <p:grpSpPr>
          <a:xfrm>
            <a:off x="6544968" y="1720530"/>
            <a:ext cx="4896544" cy="3646133"/>
            <a:chOff x="2411760" y="1655075"/>
            <a:chExt cx="4896544" cy="3646133"/>
          </a:xfrm>
        </p:grpSpPr>
        <p:sp>
          <p:nvSpPr>
            <p:cNvPr id="5" name="37 Rectángulo">
              <a:extLst>
                <a:ext uri="{FF2B5EF4-FFF2-40B4-BE49-F238E27FC236}">
                  <a16:creationId xmlns:a16="http://schemas.microsoft.com/office/drawing/2014/main" id="{9BFB7C98-7AEF-F94E-D164-619D5824E56D}"/>
                </a:ext>
              </a:extLst>
            </p:cNvPr>
            <p:cNvSpPr/>
            <p:nvPr/>
          </p:nvSpPr>
          <p:spPr>
            <a:xfrm>
              <a:off x="2411760" y="1655075"/>
              <a:ext cx="4896544" cy="35473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" descr="C:\Users\amorales\Desktop\fig4.png">
              <a:extLst>
                <a:ext uri="{FF2B5EF4-FFF2-40B4-BE49-F238E27FC236}">
                  <a16:creationId xmlns:a16="http://schemas.microsoft.com/office/drawing/2014/main" id="{01040320-A0B1-2A68-87E7-66391F1805D6}"/>
                </a:ext>
              </a:extLst>
            </p:cNvPr>
            <p:cNvPicPr/>
            <p:nvPr/>
          </p:nvPicPr>
          <p:blipFill rotWithShape="1">
            <a:blip r:embed="rId2" cstate="print"/>
            <a:srcRect l="76610" t="8572" r="1695" b="61190"/>
            <a:stretch/>
          </p:blipFill>
          <p:spPr bwMode="auto">
            <a:xfrm>
              <a:off x="3627976" y="3041024"/>
              <a:ext cx="1839397" cy="1846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</p:pic>
        <p:sp>
          <p:nvSpPr>
            <p:cNvPr id="7" name="Elipse 8">
              <a:extLst>
                <a:ext uri="{FF2B5EF4-FFF2-40B4-BE49-F238E27FC236}">
                  <a16:creationId xmlns:a16="http://schemas.microsoft.com/office/drawing/2014/main" id="{F8DADA75-DEC4-E9D1-0800-5A915EAE609E}"/>
                </a:ext>
              </a:extLst>
            </p:cNvPr>
            <p:cNvSpPr/>
            <p:nvPr/>
          </p:nvSpPr>
          <p:spPr>
            <a:xfrm>
              <a:off x="3491054" y="2847239"/>
              <a:ext cx="2141171" cy="2165937"/>
            </a:xfrm>
            <a:prstGeom prst="ellipse">
              <a:avLst/>
            </a:prstGeom>
            <a:solidFill>
              <a:schemeClr val="bg2">
                <a:lumMod val="25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8" name="Conector recto 9">
              <a:extLst>
                <a:ext uri="{FF2B5EF4-FFF2-40B4-BE49-F238E27FC236}">
                  <a16:creationId xmlns:a16="http://schemas.microsoft.com/office/drawing/2014/main" id="{40EDEBEA-14AE-B84C-340C-F2F084A79373}"/>
                </a:ext>
              </a:extLst>
            </p:cNvPr>
            <p:cNvCxnSpPr/>
            <p:nvPr/>
          </p:nvCxnSpPr>
          <p:spPr>
            <a:xfrm>
              <a:off x="3804355" y="4718134"/>
              <a:ext cx="1513054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10">
              <a:extLst>
                <a:ext uri="{FF2B5EF4-FFF2-40B4-BE49-F238E27FC236}">
                  <a16:creationId xmlns:a16="http://schemas.microsoft.com/office/drawing/2014/main" id="{0E209789-AB48-CC93-DB6D-5C69D288B794}"/>
                </a:ext>
              </a:extLst>
            </p:cNvPr>
            <p:cNvCxnSpPr/>
            <p:nvPr/>
          </p:nvCxnSpPr>
          <p:spPr>
            <a:xfrm>
              <a:off x="3804355" y="3242597"/>
              <a:ext cx="1513054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Texto 11">
              <a:extLst>
                <a:ext uri="{FF2B5EF4-FFF2-40B4-BE49-F238E27FC236}">
                  <a16:creationId xmlns:a16="http://schemas.microsoft.com/office/drawing/2014/main" id="{7591DB69-8490-AEA0-42B1-7A722F79840B}"/>
                </a:ext>
              </a:extLst>
            </p:cNvPr>
            <p:cNvSpPr txBox="1"/>
            <p:nvPr/>
          </p:nvSpPr>
          <p:spPr>
            <a:xfrm>
              <a:off x="3327087" y="4530249"/>
              <a:ext cx="453377" cy="375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/>
                <a:t>VB</a:t>
              </a:r>
            </a:p>
          </p:txBody>
        </p:sp>
        <p:sp>
          <p:nvSpPr>
            <p:cNvPr id="11" name="CuadroTexto 12">
              <a:extLst>
                <a:ext uri="{FF2B5EF4-FFF2-40B4-BE49-F238E27FC236}">
                  <a16:creationId xmlns:a16="http://schemas.microsoft.com/office/drawing/2014/main" id="{D7204E8E-5E9A-46F7-7549-6554A59C148E}"/>
                </a:ext>
              </a:extLst>
            </p:cNvPr>
            <p:cNvSpPr txBox="1"/>
            <p:nvPr/>
          </p:nvSpPr>
          <p:spPr>
            <a:xfrm>
              <a:off x="3036690" y="2970164"/>
              <a:ext cx="5992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b="1" dirty="0"/>
                <a:t>CB</a:t>
              </a:r>
            </a:p>
          </p:txBody>
        </p:sp>
        <p:sp>
          <p:nvSpPr>
            <p:cNvPr id="12" name="CuadroTexto 13">
              <a:extLst>
                <a:ext uri="{FF2B5EF4-FFF2-40B4-BE49-F238E27FC236}">
                  <a16:creationId xmlns:a16="http://schemas.microsoft.com/office/drawing/2014/main" id="{6C1EE7AD-4F7D-9E57-C075-9955454216A2}"/>
                </a:ext>
              </a:extLst>
            </p:cNvPr>
            <p:cNvSpPr txBox="1"/>
            <p:nvPr/>
          </p:nvSpPr>
          <p:spPr>
            <a:xfrm>
              <a:off x="4901903" y="4388562"/>
              <a:ext cx="385660" cy="375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>
                  <a:solidFill>
                    <a:srgbClr val="FFFF00"/>
                  </a:solidFill>
                </a:rPr>
                <a:t>h</a:t>
              </a:r>
              <a:r>
                <a:rPr lang="es-ES_tradnl" b="1" baseline="30000" dirty="0">
                  <a:solidFill>
                    <a:srgbClr val="FFFF00"/>
                  </a:solidFill>
                </a:rPr>
                <a:t>+</a:t>
              </a:r>
              <a:endParaRPr lang="es-ES_tradnl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CuadroTexto 14">
              <a:extLst>
                <a:ext uri="{FF2B5EF4-FFF2-40B4-BE49-F238E27FC236}">
                  <a16:creationId xmlns:a16="http://schemas.microsoft.com/office/drawing/2014/main" id="{993E8BAD-D29F-CEFE-79CF-D7C78EBB0B24}"/>
                </a:ext>
              </a:extLst>
            </p:cNvPr>
            <p:cNvSpPr txBox="1"/>
            <p:nvPr/>
          </p:nvSpPr>
          <p:spPr>
            <a:xfrm>
              <a:off x="4872386" y="2911352"/>
              <a:ext cx="348578" cy="375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b="1" dirty="0">
                  <a:solidFill>
                    <a:srgbClr val="FFFF00"/>
                  </a:solidFill>
                </a:rPr>
                <a:t>e</a:t>
              </a:r>
              <a:r>
                <a:rPr lang="es-ES_tradnl" b="1" baseline="30000" dirty="0">
                  <a:solidFill>
                    <a:srgbClr val="FFFF00"/>
                  </a:solidFill>
                </a:rPr>
                <a:t>-</a:t>
              </a:r>
              <a:endParaRPr lang="es-ES_tradnl" b="1" dirty="0">
                <a:solidFill>
                  <a:srgbClr val="FFFF00"/>
                </a:solidFill>
              </a:endParaRPr>
            </a:p>
          </p:txBody>
        </p:sp>
        <p:pic>
          <p:nvPicPr>
            <p:cNvPr id="14" name="Imagen 15">
              <a:extLst>
                <a:ext uri="{FF2B5EF4-FFF2-40B4-BE49-F238E27FC236}">
                  <a16:creationId xmlns:a16="http://schemas.microsoft.com/office/drawing/2014/main" id="{347D6029-19E3-CA35-AEC8-119EF8800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4788" y="1808549"/>
              <a:ext cx="1045275" cy="958799"/>
            </a:xfrm>
            <a:prstGeom prst="rect">
              <a:avLst/>
            </a:prstGeom>
          </p:spPr>
        </p:pic>
        <p:sp>
          <p:nvSpPr>
            <p:cNvPr id="15" name="Rayo 16">
              <a:extLst>
                <a:ext uri="{FF2B5EF4-FFF2-40B4-BE49-F238E27FC236}">
                  <a16:creationId xmlns:a16="http://schemas.microsoft.com/office/drawing/2014/main" id="{65A2EF16-C0F1-EAD1-1E4C-E4D99DF050BD}"/>
                </a:ext>
              </a:extLst>
            </p:cNvPr>
            <p:cNvSpPr/>
            <p:nvPr/>
          </p:nvSpPr>
          <p:spPr>
            <a:xfrm>
              <a:off x="3208654" y="2517917"/>
              <a:ext cx="442818" cy="644678"/>
            </a:xfrm>
            <a:prstGeom prst="lightningBolt">
              <a:avLst/>
            </a:prstGeom>
            <a:gradFill flip="none" rotWithShape="1">
              <a:gsLst>
                <a:gs pos="0">
                  <a:schemeClr val="accent4">
                    <a:lumMod val="89000"/>
                  </a:schemeClr>
                </a:gs>
                <a:gs pos="23000">
                  <a:schemeClr val="accent4">
                    <a:lumMod val="89000"/>
                  </a:schemeClr>
                </a:gs>
                <a:gs pos="69000">
                  <a:schemeClr val="accent4">
                    <a:lumMod val="75000"/>
                  </a:schemeClr>
                </a:gs>
                <a:gs pos="97000">
                  <a:schemeClr val="accent4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" name="CuadroTexto 17">
              <a:extLst>
                <a:ext uri="{FF2B5EF4-FFF2-40B4-BE49-F238E27FC236}">
                  <a16:creationId xmlns:a16="http://schemas.microsoft.com/office/drawing/2014/main" id="{B054C68F-A4C3-9643-8D72-E580A71B7FB9}"/>
                </a:ext>
              </a:extLst>
            </p:cNvPr>
            <p:cNvSpPr txBox="1"/>
            <p:nvPr/>
          </p:nvSpPr>
          <p:spPr>
            <a:xfrm>
              <a:off x="3779912" y="2082334"/>
              <a:ext cx="16321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600" b="1" dirty="0"/>
                <a:t>Light (&lt; 390 </a:t>
              </a:r>
              <a:r>
                <a:rPr lang="es-ES_tradnl" sz="1600" b="1" dirty="0" err="1"/>
                <a:t>nm</a:t>
              </a:r>
              <a:r>
                <a:rPr lang="es-ES_tradnl" sz="1600" b="1" dirty="0"/>
                <a:t>)</a:t>
              </a:r>
            </a:p>
          </p:txBody>
        </p:sp>
        <p:sp>
          <p:nvSpPr>
            <p:cNvPr id="17" name="Flecha curvada hacia la derecha 18">
              <a:extLst>
                <a:ext uri="{FF2B5EF4-FFF2-40B4-BE49-F238E27FC236}">
                  <a16:creationId xmlns:a16="http://schemas.microsoft.com/office/drawing/2014/main" id="{02F59786-5DFE-B951-B350-A5BADBC2C48F}"/>
                </a:ext>
              </a:extLst>
            </p:cNvPr>
            <p:cNvSpPr/>
            <p:nvPr/>
          </p:nvSpPr>
          <p:spPr>
            <a:xfrm>
              <a:off x="5457666" y="2997494"/>
              <a:ext cx="305323" cy="491070"/>
            </a:xfrm>
            <a:prstGeom prst="curved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chemeClr val="tx1"/>
                </a:solidFill>
              </a:endParaRPr>
            </a:p>
          </p:txBody>
        </p:sp>
        <p:sp>
          <p:nvSpPr>
            <p:cNvPr id="18" name="Flecha curvada hacia la derecha 19">
              <a:extLst>
                <a:ext uri="{FF2B5EF4-FFF2-40B4-BE49-F238E27FC236}">
                  <a16:creationId xmlns:a16="http://schemas.microsoft.com/office/drawing/2014/main" id="{11E3C66C-5714-B014-1B70-6314C42A312C}"/>
                </a:ext>
              </a:extLst>
            </p:cNvPr>
            <p:cNvSpPr/>
            <p:nvPr/>
          </p:nvSpPr>
          <p:spPr>
            <a:xfrm>
              <a:off x="5445142" y="4479764"/>
              <a:ext cx="317848" cy="491070"/>
            </a:xfrm>
            <a:prstGeom prst="curved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>
                <a:solidFill>
                  <a:schemeClr val="tx1"/>
                </a:solidFill>
              </a:endParaRPr>
            </a:p>
          </p:txBody>
        </p:sp>
        <p:sp>
          <p:nvSpPr>
            <p:cNvPr id="19" name="CuadroTexto 20">
              <a:extLst>
                <a:ext uri="{FF2B5EF4-FFF2-40B4-BE49-F238E27FC236}">
                  <a16:creationId xmlns:a16="http://schemas.microsoft.com/office/drawing/2014/main" id="{37EA2242-0C77-38B9-2198-A2B44C57B6F2}"/>
                </a:ext>
              </a:extLst>
            </p:cNvPr>
            <p:cNvSpPr txBox="1"/>
            <p:nvPr/>
          </p:nvSpPr>
          <p:spPr>
            <a:xfrm>
              <a:off x="5782901" y="2841517"/>
              <a:ext cx="542962" cy="840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400" b="1" i="0" dirty="0"/>
                <a:t>2H</a:t>
              </a:r>
              <a:r>
                <a:rPr lang="es-ES_tradnl" sz="1400" b="1" i="0" baseline="30000" dirty="0"/>
                <a:t>+</a:t>
              </a:r>
            </a:p>
            <a:p>
              <a:pPr algn="ctr"/>
              <a:endParaRPr lang="es-ES_tradnl" sz="1400" b="1" dirty="0"/>
            </a:p>
            <a:p>
              <a:pPr algn="ctr"/>
              <a:r>
                <a:rPr lang="es-ES_tradnl" sz="1400" b="1" i="0" dirty="0"/>
                <a:t> H</a:t>
              </a:r>
              <a:r>
                <a:rPr lang="es-ES_tradnl" sz="1400" b="1" i="0" baseline="-25000" dirty="0"/>
                <a:t>2</a:t>
              </a:r>
              <a:r>
                <a:rPr lang="es-ES_tradnl" sz="1400" b="1" i="0" dirty="0"/>
                <a:t> </a:t>
              </a:r>
            </a:p>
          </p:txBody>
        </p:sp>
        <p:sp>
          <p:nvSpPr>
            <p:cNvPr id="20" name="CuadroTexto 21">
              <a:extLst>
                <a:ext uri="{FF2B5EF4-FFF2-40B4-BE49-F238E27FC236}">
                  <a16:creationId xmlns:a16="http://schemas.microsoft.com/office/drawing/2014/main" id="{4D250960-0D7E-0E8A-732D-87E0484AA725}"/>
                </a:ext>
              </a:extLst>
            </p:cNvPr>
            <p:cNvSpPr txBox="1"/>
            <p:nvPr/>
          </p:nvSpPr>
          <p:spPr>
            <a:xfrm>
              <a:off x="5392303" y="4285873"/>
              <a:ext cx="1483953" cy="1015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400" b="1" i="0" dirty="0"/>
                <a:t>H</a:t>
              </a:r>
              <a:r>
                <a:rPr lang="es-ES_tradnl" sz="1400" b="1" i="0" baseline="-25000" dirty="0"/>
                <a:t>2</a:t>
              </a:r>
              <a:r>
                <a:rPr lang="es-ES_tradnl" sz="1400" b="1" i="0" dirty="0"/>
                <a:t>O</a:t>
              </a:r>
            </a:p>
            <a:p>
              <a:pPr algn="ctr"/>
              <a:endParaRPr lang="es-ES_tradnl" sz="1400" b="1" i="0" dirty="0"/>
            </a:p>
            <a:p>
              <a:pPr algn="ctr"/>
              <a:r>
                <a:rPr lang="es-ES_tradnl" sz="1400" b="1" i="0" dirty="0"/>
                <a:t> </a:t>
              </a:r>
              <a:r>
                <a:rPr lang="es-ES_tradnl" sz="1400" b="1" i="0" dirty="0">
                  <a:solidFill>
                    <a:srgbClr val="FF0000"/>
                  </a:solidFill>
                </a:rPr>
                <a:t>O</a:t>
              </a:r>
              <a:r>
                <a:rPr lang="es-ES_tradnl" sz="1400" b="1" i="0" baseline="-25000" dirty="0">
                  <a:solidFill>
                    <a:srgbClr val="FF0000"/>
                  </a:solidFill>
                </a:rPr>
                <a:t>2</a:t>
              </a:r>
            </a:p>
            <a:p>
              <a:pPr algn="ctr"/>
              <a:r>
                <a:rPr lang="es-ES_tradnl" sz="1000" b="1" i="0" dirty="0" err="1"/>
                <a:t>via</a:t>
              </a:r>
              <a:r>
                <a:rPr lang="es-ES_tradnl" sz="1000" b="1" i="0" dirty="0"/>
                <a:t> </a:t>
              </a:r>
              <a:r>
                <a:rPr lang="es-ES_tradnl" sz="1000" b="1" i="0" dirty="0" err="1"/>
                <a:t>hydroxyl</a:t>
              </a:r>
              <a:r>
                <a:rPr lang="es-ES_tradnl" sz="1000" b="1" i="0" dirty="0"/>
                <a:t> radical </a:t>
              </a:r>
            </a:p>
          </p:txBody>
        </p:sp>
        <p:cxnSp>
          <p:nvCxnSpPr>
            <p:cNvPr id="21" name="Conector recto de flecha 22">
              <a:extLst>
                <a:ext uri="{FF2B5EF4-FFF2-40B4-BE49-F238E27FC236}">
                  <a16:creationId xmlns:a16="http://schemas.microsoft.com/office/drawing/2014/main" id="{F4DBF908-EB9B-CEAD-38C5-DB1AEAD02A64}"/>
                </a:ext>
              </a:extLst>
            </p:cNvPr>
            <p:cNvCxnSpPr/>
            <p:nvPr/>
          </p:nvCxnSpPr>
          <p:spPr>
            <a:xfrm flipV="1">
              <a:off x="4560881" y="3268442"/>
              <a:ext cx="10683" cy="1393737"/>
            </a:xfrm>
            <a:prstGeom prst="straightConnector1">
              <a:avLst/>
            </a:prstGeom>
            <a:ln w="41275">
              <a:solidFill>
                <a:srgbClr val="FFFF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3">
              <a:extLst>
                <a:ext uri="{FF2B5EF4-FFF2-40B4-BE49-F238E27FC236}">
                  <a16:creationId xmlns:a16="http://schemas.microsoft.com/office/drawing/2014/main" id="{6C7BC880-2685-F43B-57E6-6D510C9C7B71}"/>
                </a:ext>
              </a:extLst>
            </p:cNvPr>
            <p:cNvSpPr txBox="1"/>
            <p:nvPr/>
          </p:nvSpPr>
          <p:spPr>
            <a:xfrm>
              <a:off x="4555806" y="3746264"/>
              <a:ext cx="350190" cy="34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600" b="1" dirty="0" err="1">
                  <a:solidFill>
                    <a:srgbClr val="FFFF00"/>
                  </a:solidFill>
                </a:rPr>
                <a:t>E</a:t>
              </a:r>
              <a:r>
                <a:rPr lang="es-ES_tradnl" sz="1600" b="1" baseline="-25000" dirty="0" err="1">
                  <a:solidFill>
                    <a:srgbClr val="FFFF00"/>
                  </a:solidFill>
                </a:rPr>
                <a:t>g</a:t>
              </a:r>
              <a:endParaRPr lang="es-ES_tradnl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23" name="CuadroTexto 5">
              <a:extLst>
                <a:ext uri="{FF2B5EF4-FFF2-40B4-BE49-F238E27FC236}">
                  <a16:creationId xmlns:a16="http://schemas.microsoft.com/office/drawing/2014/main" id="{8EC9A096-28DA-CAA4-D7C1-7376DBA50C51}"/>
                </a:ext>
              </a:extLst>
            </p:cNvPr>
            <p:cNvSpPr txBox="1"/>
            <p:nvPr/>
          </p:nvSpPr>
          <p:spPr>
            <a:xfrm>
              <a:off x="5629665" y="3016898"/>
              <a:ext cx="971741" cy="372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 b="1" i="0" dirty="0" err="1"/>
                <a:t>Reduction</a:t>
              </a:r>
              <a:endParaRPr lang="es-ES_tradnl" sz="1400" b="1" i="0" dirty="0"/>
            </a:p>
          </p:txBody>
        </p:sp>
        <p:sp>
          <p:nvSpPr>
            <p:cNvPr id="24" name="CuadroTexto 6">
              <a:extLst>
                <a:ext uri="{FF2B5EF4-FFF2-40B4-BE49-F238E27FC236}">
                  <a16:creationId xmlns:a16="http://schemas.microsoft.com/office/drawing/2014/main" id="{1A280978-FAFA-BB23-92D0-0E33500203C3}"/>
                </a:ext>
              </a:extLst>
            </p:cNvPr>
            <p:cNvSpPr txBox="1"/>
            <p:nvPr/>
          </p:nvSpPr>
          <p:spPr>
            <a:xfrm>
              <a:off x="5724128" y="4509120"/>
              <a:ext cx="948563" cy="31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400" b="1" i="0" dirty="0" err="1">
                  <a:solidFill>
                    <a:srgbClr val="FF0000"/>
                  </a:solidFill>
                </a:rPr>
                <a:t>Oxidation</a:t>
              </a:r>
              <a:endParaRPr lang="es-ES_tradnl" sz="1400" b="1" i="0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CuadroTexto 4">
            <a:extLst>
              <a:ext uri="{FF2B5EF4-FFF2-40B4-BE49-F238E27FC236}">
                <a16:creationId xmlns:a16="http://schemas.microsoft.com/office/drawing/2014/main" id="{43ABCC68-1206-4F2C-63CD-F1D07D380D95}"/>
              </a:ext>
            </a:extLst>
          </p:cNvPr>
          <p:cNvSpPr txBox="1"/>
          <p:nvPr/>
        </p:nvSpPr>
        <p:spPr>
          <a:xfrm>
            <a:off x="1576740" y="165876"/>
            <a:ext cx="8804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400" b="1" u="sng" dirty="0"/>
              <a:t>Titania (TiO</a:t>
            </a:r>
            <a:r>
              <a:rPr lang="en-GB" sz="2400" b="1" u="sng" baseline="-25000" dirty="0"/>
              <a:t>2</a:t>
            </a:r>
            <a:r>
              <a:rPr lang="en-GB" sz="2400" b="1" u="sng" dirty="0"/>
              <a:t>) overview:</a:t>
            </a:r>
            <a:endParaRPr lang="en-GB" b="1" u="sn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ACB8A2-A227-84A2-2563-3D37465BE52C}"/>
              </a:ext>
            </a:extLst>
          </p:cNvPr>
          <p:cNvSpPr txBox="1"/>
          <p:nvPr/>
        </p:nvSpPr>
        <p:spPr>
          <a:xfrm>
            <a:off x="-21158" y="1632076"/>
            <a:ext cx="635914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215" marR="359410" algn="just">
              <a:tabLst>
                <a:tab pos="180340" algn="l"/>
              </a:tabLst>
            </a:pPr>
            <a:r>
              <a:rPr lang="en-GB" sz="2400" dirty="0"/>
              <a:t>-Titania: wide-bandgap semiconductor </a:t>
            </a:r>
          </a:p>
          <a:p>
            <a:pPr marL="450215" marR="359410" algn="just">
              <a:tabLst>
                <a:tab pos="180340" algn="l"/>
              </a:tabLst>
            </a:pPr>
            <a:endParaRPr lang="en-GB" sz="2400" dirty="0"/>
          </a:p>
          <a:p>
            <a:pPr marL="450215" marR="359410" algn="just">
              <a:tabLst>
                <a:tab pos="180340" algn="l"/>
              </a:tabLst>
            </a:pPr>
            <a:r>
              <a:rPr lang="en-GB" sz="2400" dirty="0"/>
              <a:t>-5 decades since seminal discovery (~35000 citations) that anatase crystal TiO</a:t>
            </a:r>
            <a:r>
              <a:rPr lang="en-GB" sz="2400" baseline="-25000" dirty="0"/>
              <a:t>2</a:t>
            </a:r>
            <a:r>
              <a:rPr lang="en-GB" sz="2400" dirty="0"/>
              <a:t> is able to split water upon photoexcitation</a:t>
            </a:r>
          </a:p>
          <a:p>
            <a:pPr marL="450215" marR="359410" algn="just">
              <a:tabLst>
                <a:tab pos="180340" algn="l"/>
              </a:tabLst>
            </a:pPr>
            <a:endParaRPr lang="en-GB" sz="2400" b="0" i="0" dirty="0">
              <a:solidFill>
                <a:srgbClr val="000000"/>
              </a:solidFill>
              <a:effectLst/>
              <a:latin typeface="LMSans10-Regular"/>
            </a:endParaRPr>
          </a:p>
          <a:p>
            <a:pPr marL="450215" marR="359410" algn="just">
              <a:tabLst>
                <a:tab pos="180340" algn="l"/>
              </a:tabLst>
            </a:pPr>
            <a:r>
              <a:rPr lang="en-GB" sz="2400" dirty="0">
                <a:solidFill>
                  <a:srgbClr val="000000"/>
                </a:solidFill>
                <a:latin typeface="LMSans10-Regular"/>
              </a:rPr>
              <a:t>-L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LMSans10-Regular"/>
              </a:rPr>
              <a:t>imitations:  short lifetime of such photogenerated species. Need of properly understanding charge carrier                     </a:t>
            </a:r>
          </a:p>
          <a:p>
            <a:pPr marL="450215" marR="359410" algn="just">
              <a:tabLst>
                <a:tab pos="180340" algn="l"/>
              </a:tabLst>
            </a:pPr>
            <a:r>
              <a:rPr lang="en-GB" sz="2400" b="0" i="0" dirty="0">
                <a:solidFill>
                  <a:srgbClr val="000000"/>
                </a:solidFill>
                <a:effectLst/>
                <a:latin typeface="LMSans10-Regular"/>
              </a:rPr>
              <a:t>recombination dynamics.</a:t>
            </a:r>
          </a:p>
          <a:p>
            <a:pPr marL="450215" marR="359410" algn="just">
              <a:tabLst>
                <a:tab pos="180340" algn="l"/>
              </a:tabLst>
            </a:pPr>
            <a:r>
              <a:rPr lang="en-GB" dirty="0"/>
              <a:t> </a:t>
            </a:r>
            <a:br>
              <a:rPr lang="en-GB" dirty="0"/>
            </a:br>
            <a:endParaRPr lang="en-GB" dirty="0"/>
          </a:p>
          <a:p>
            <a:pPr marL="450215" marR="359410" algn="just">
              <a:tabLst>
                <a:tab pos="180340" algn="l"/>
              </a:tabLst>
            </a:pPr>
            <a:endParaRPr lang="en-US" dirty="0"/>
          </a:p>
          <a:p>
            <a:pPr marL="450215" marR="359410" algn="just">
              <a:spcAft>
                <a:spcPts val="0"/>
              </a:spcAft>
              <a:tabLst>
                <a:tab pos="180340" algn="l"/>
              </a:tabLst>
            </a:pPr>
            <a:endParaRPr lang="es-ES" sz="1800" dirty="0">
              <a:effectLst/>
              <a:latin typeface="Arial Narrow" panose="020B0606020202030204" pitchFamily="34" charset="0"/>
              <a:ea typeface="Times New Roman" panose="02020603050405020304" pitchFamily="18" charset="0"/>
              <a:cs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7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4BBE02-0A57-50E8-5864-CB5CC1D7FA16}"/>
              </a:ext>
            </a:extLst>
          </p:cNvPr>
          <p:cNvSpPr/>
          <p:nvPr/>
        </p:nvSpPr>
        <p:spPr bwMode="auto">
          <a:xfrm>
            <a:off x="1885628" y="609177"/>
            <a:ext cx="8496944" cy="504056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a-E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0E71CC9D-2A0F-0ABB-52CA-EF54327575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2" t="20808" r="44594" b="20552"/>
          <a:stretch/>
        </p:blipFill>
        <p:spPr>
          <a:xfrm>
            <a:off x="2069375" y="1579611"/>
            <a:ext cx="463372" cy="851245"/>
          </a:xfrm>
          <a:prstGeom prst="rect">
            <a:avLst/>
          </a:prstGeom>
        </p:spPr>
      </p:pic>
      <p:pic>
        <p:nvPicPr>
          <p:cNvPr id="4" name="Imagen 8">
            <a:extLst>
              <a:ext uri="{FF2B5EF4-FFF2-40B4-BE49-F238E27FC236}">
                <a16:creationId xmlns:a16="http://schemas.microsoft.com/office/drawing/2014/main" id="{ADA2333B-36A5-30F7-FCD3-807F7E3C0A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75" t="11846" r="43469" b="11846"/>
          <a:stretch/>
        </p:blipFill>
        <p:spPr>
          <a:xfrm>
            <a:off x="2826369" y="1146014"/>
            <a:ext cx="813872" cy="1628569"/>
          </a:xfrm>
          <a:prstGeom prst="rect">
            <a:avLst/>
          </a:prstGeom>
        </p:spPr>
      </p:pic>
      <p:pic>
        <p:nvPicPr>
          <p:cNvPr id="5" name="Imagen 10">
            <a:extLst>
              <a:ext uri="{FF2B5EF4-FFF2-40B4-BE49-F238E27FC236}">
                <a16:creationId xmlns:a16="http://schemas.microsoft.com/office/drawing/2014/main" id="{18527290-F082-6880-1582-7B65D522DB2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5" t="6981" r="43094" b="6725"/>
          <a:stretch/>
        </p:blipFill>
        <p:spPr>
          <a:xfrm>
            <a:off x="3698227" y="1010269"/>
            <a:ext cx="938849" cy="1951083"/>
          </a:xfrm>
          <a:prstGeom prst="rect">
            <a:avLst/>
          </a:prstGeom>
        </p:spPr>
      </p:pic>
      <p:pic>
        <p:nvPicPr>
          <p:cNvPr id="6" name="Imagen 12">
            <a:extLst>
              <a:ext uri="{FF2B5EF4-FFF2-40B4-BE49-F238E27FC236}">
                <a16:creationId xmlns:a16="http://schemas.microsoft.com/office/drawing/2014/main" id="{2F9E5D91-45CA-00CF-D036-6605BE05DB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9" t="2371" r="42531" b="2371"/>
          <a:stretch/>
        </p:blipFill>
        <p:spPr>
          <a:xfrm>
            <a:off x="4686822" y="771443"/>
            <a:ext cx="1122315" cy="2365406"/>
          </a:xfrm>
          <a:prstGeom prst="rect">
            <a:avLst/>
          </a:prstGeom>
        </p:spPr>
      </p:pic>
      <p:pic>
        <p:nvPicPr>
          <p:cNvPr id="7" name="Imagen 19">
            <a:extLst>
              <a:ext uri="{FF2B5EF4-FFF2-40B4-BE49-F238E27FC236}">
                <a16:creationId xmlns:a16="http://schemas.microsoft.com/office/drawing/2014/main" id="{E83FBE28-7946-F9B3-F6AA-CC434219B7E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4" t="34432" r="45261" b="32567"/>
          <a:stretch/>
        </p:blipFill>
        <p:spPr>
          <a:xfrm>
            <a:off x="2046190" y="4151533"/>
            <a:ext cx="414187" cy="507976"/>
          </a:xfrm>
          <a:prstGeom prst="rect">
            <a:avLst/>
          </a:prstGeom>
        </p:spPr>
      </p:pic>
      <p:pic>
        <p:nvPicPr>
          <p:cNvPr id="8" name="Imagen 21">
            <a:extLst>
              <a:ext uri="{FF2B5EF4-FFF2-40B4-BE49-F238E27FC236}">
                <a16:creationId xmlns:a16="http://schemas.microsoft.com/office/drawing/2014/main" id="{AA03459F-A657-B307-DC84-F13227F4D71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4" t="29267" r="45261" b="29181"/>
          <a:stretch/>
        </p:blipFill>
        <p:spPr>
          <a:xfrm>
            <a:off x="2826369" y="3903346"/>
            <a:ext cx="650384" cy="1004349"/>
          </a:xfrm>
          <a:prstGeom prst="rect">
            <a:avLst/>
          </a:prstGeom>
        </p:spPr>
      </p:pic>
      <p:pic>
        <p:nvPicPr>
          <p:cNvPr id="9" name="Imagen 23">
            <a:extLst>
              <a:ext uri="{FF2B5EF4-FFF2-40B4-BE49-F238E27FC236}">
                <a16:creationId xmlns:a16="http://schemas.microsoft.com/office/drawing/2014/main" id="{C1F1EE51-9A6E-FF9C-B886-A2E6B9D1085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5" t="35006" r="42911" b="33647"/>
          <a:stretch/>
        </p:blipFill>
        <p:spPr>
          <a:xfrm>
            <a:off x="3637917" y="4009442"/>
            <a:ext cx="1048905" cy="824314"/>
          </a:xfrm>
          <a:prstGeom prst="rect">
            <a:avLst/>
          </a:prstGeom>
        </p:spPr>
      </p:pic>
      <p:pic>
        <p:nvPicPr>
          <p:cNvPr id="10" name="Imagen 25">
            <a:extLst>
              <a:ext uri="{FF2B5EF4-FFF2-40B4-BE49-F238E27FC236}">
                <a16:creationId xmlns:a16="http://schemas.microsoft.com/office/drawing/2014/main" id="{38D657A0-695D-B41F-64DF-A4E52992A19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1" t="13103" r="40901" b="13101"/>
          <a:stretch/>
        </p:blipFill>
        <p:spPr>
          <a:xfrm>
            <a:off x="4807651" y="3789640"/>
            <a:ext cx="929118" cy="1332351"/>
          </a:xfrm>
          <a:prstGeom prst="rect">
            <a:avLst/>
          </a:prstGeom>
        </p:spPr>
      </p:pic>
      <p:grpSp>
        <p:nvGrpSpPr>
          <p:cNvPr id="11" name="Agrupa 80">
            <a:extLst>
              <a:ext uri="{FF2B5EF4-FFF2-40B4-BE49-F238E27FC236}">
                <a16:creationId xmlns:a16="http://schemas.microsoft.com/office/drawing/2014/main" id="{35420EE9-C807-D730-E420-F2CFE1265692}"/>
              </a:ext>
            </a:extLst>
          </p:cNvPr>
          <p:cNvGrpSpPr/>
          <p:nvPr/>
        </p:nvGrpSpPr>
        <p:grpSpPr>
          <a:xfrm>
            <a:off x="6237534" y="707411"/>
            <a:ext cx="4081612" cy="4778158"/>
            <a:chOff x="4730896" y="1115880"/>
            <a:chExt cx="4081612" cy="4778158"/>
          </a:xfrm>
        </p:grpSpPr>
        <p:sp>
          <p:nvSpPr>
            <p:cNvPr id="12" name="QuadreDeText 54">
              <a:extLst>
                <a:ext uri="{FF2B5EF4-FFF2-40B4-BE49-F238E27FC236}">
                  <a16:creationId xmlns:a16="http://schemas.microsoft.com/office/drawing/2014/main" id="{10A6578A-D119-33BF-A3A2-4A9837DC252F}"/>
                </a:ext>
              </a:extLst>
            </p:cNvPr>
            <p:cNvSpPr txBox="1"/>
            <p:nvPr/>
          </p:nvSpPr>
          <p:spPr>
            <a:xfrm>
              <a:off x="4770106" y="1985315"/>
              <a:ext cx="979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i="0" dirty="0">
                  <a:cs typeface="Times New Roman" panose="02020603050405020304" pitchFamily="18" charset="0"/>
                </a:rPr>
                <a:t>(TiO</a:t>
              </a:r>
              <a:r>
                <a:rPr lang="es-ES" sz="1600" i="0" baseline="-25000" dirty="0">
                  <a:cs typeface="Times New Roman" panose="02020603050405020304" pitchFamily="18" charset="0"/>
                </a:rPr>
                <a:t>2</a:t>
              </a:r>
              <a:r>
                <a:rPr lang="es-ES" sz="1600" i="0" dirty="0">
                  <a:cs typeface="Times New Roman" panose="02020603050405020304" pitchFamily="18" charset="0"/>
                </a:rPr>
                <a:t>)</a:t>
              </a:r>
              <a:r>
                <a:rPr lang="es-ES" sz="1600" i="0" baseline="-25000" dirty="0">
                  <a:cs typeface="Times New Roman" panose="02020603050405020304" pitchFamily="18" charset="0"/>
                </a:rPr>
                <a:t>43</a:t>
              </a:r>
              <a:endParaRPr lang="ca-ES" sz="1600" dirty="0"/>
            </a:p>
          </p:txBody>
        </p:sp>
        <p:pic>
          <p:nvPicPr>
            <p:cNvPr id="13" name="Imagen 31">
              <a:extLst>
                <a:ext uri="{FF2B5EF4-FFF2-40B4-BE49-F238E27FC236}">
                  <a16:creationId xmlns:a16="http://schemas.microsoft.com/office/drawing/2014/main" id="{22FB2B68-5516-7E3D-DACF-4605D78E4A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01" t="26191" r="40116" b="25295"/>
            <a:stretch/>
          </p:blipFill>
          <p:spPr>
            <a:xfrm>
              <a:off x="4730896" y="1297616"/>
              <a:ext cx="637334" cy="635378"/>
            </a:xfrm>
            <a:prstGeom prst="rect">
              <a:avLst/>
            </a:prstGeom>
          </p:spPr>
        </p:pic>
        <p:sp>
          <p:nvSpPr>
            <p:cNvPr id="14" name="QuadreDeText 55">
              <a:extLst>
                <a:ext uri="{FF2B5EF4-FFF2-40B4-BE49-F238E27FC236}">
                  <a16:creationId xmlns:a16="http://schemas.microsoft.com/office/drawing/2014/main" id="{3040A6D8-6474-2318-2850-AB23F0B95B28}"/>
                </a:ext>
              </a:extLst>
            </p:cNvPr>
            <p:cNvSpPr txBox="1"/>
            <p:nvPr/>
          </p:nvSpPr>
          <p:spPr>
            <a:xfrm>
              <a:off x="6638387" y="2015669"/>
              <a:ext cx="981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i="0" dirty="0">
                  <a:cs typeface="Times New Roman" panose="02020603050405020304" pitchFamily="18" charset="0"/>
                </a:rPr>
                <a:t>(TiO</a:t>
              </a:r>
              <a:r>
                <a:rPr lang="es-ES" sz="1600" i="0" baseline="-25000" dirty="0">
                  <a:cs typeface="Times New Roman" panose="02020603050405020304" pitchFamily="18" charset="0"/>
                </a:rPr>
                <a:t>2</a:t>
              </a:r>
              <a:r>
                <a:rPr lang="es-ES" sz="1600" i="0" dirty="0">
                  <a:cs typeface="Times New Roman" panose="02020603050405020304" pitchFamily="18" charset="0"/>
                </a:rPr>
                <a:t>)</a:t>
              </a:r>
              <a:r>
                <a:rPr lang="es-ES" sz="1600" i="0" baseline="-25000" dirty="0">
                  <a:cs typeface="Times New Roman" panose="02020603050405020304" pitchFamily="18" charset="0"/>
                </a:rPr>
                <a:t>136</a:t>
              </a:r>
              <a:endParaRPr lang="ca-ES" sz="1600" dirty="0"/>
            </a:p>
          </p:txBody>
        </p:sp>
        <p:sp>
          <p:nvSpPr>
            <p:cNvPr id="15" name="QuadreDeText 56">
              <a:extLst>
                <a:ext uri="{FF2B5EF4-FFF2-40B4-BE49-F238E27FC236}">
                  <a16:creationId xmlns:a16="http://schemas.microsoft.com/office/drawing/2014/main" id="{8327FABA-C9F6-6D0D-1210-04608B9FC8B6}"/>
                </a:ext>
              </a:extLst>
            </p:cNvPr>
            <p:cNvSpPr txBox="1"/>
            <p:nvPr/>
          </p:nvSpPr>
          <p:spPr>
            <a:xfrm>
              <a:off x="5010315" y="3732758"/>
              <a:ext cx="929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i="0" dirty="0">
                  <a:cs typeface="Times New Roman" panose="02020603050405020304" pitchFamily="18" charset="0"/>
                </a:rPr>
                <a:t>(TiO</a:t>
              </a:r>
              <a:r>
                <a:rPr lang="es-ES" sz="1600" i="0" baseline="-25000" dirty="0">
                  <a:cs typeface="Times New Roman" panose="02020603050405020304" pitchFamily="18" charset="0"/>
                </a:rPr>
                <a:t>2</a:t>
              </a:r>
              <a:r>
                <a:rPr lang="es-ES" sz="1600" i="0" dirty="0">
                  <a:cs typeface="Times New Roman" panose="02020603050405020304" pitchFamily="18" charset="0"/>
                </a:rPr>
                <a:t>)</a:t>
              </a:r>
              <a:r>
                <a:rPr lang="es-ES" sz="1600" i="0" baseline="-25000" dirty="0">
                  <a:cs typeface="Times New Roman" panose="02020603050405020304" pitchFamily="18" charset="0"/>
                </a:rPr>
                <a:t>237</a:t>
              </a:r>
              <a:endParaRPr lang="ca-ES" sz="1600" dirty="0"/>
            </a:p>
          </p:txBody>
        </p:sp>
        <p:pic>
          <p:nvPicPr>
            <p:cNvPr id="16" name="Imagen 35">
              <a:extLst>
                <a:ext uri="{FF2B5EF4-FFF2-40B4-BE49-F238E27FC236}">
                  <a16:creationId xmlns:a16="http://schemas.microsoft.com/office/drawing/2014/main" id="{67E0CDD3-2EED-24CE-275C-EB06147AA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01" t="26709" r="40990" b="27112"/>
            <a:stretch/>
          </p:blipFill>
          <p:spPr>
            <a:xfrm>
              <a:off x="6608291" y="1134319"/>
              <a:ext cx="851902" cy="847443"/>
            </a:xfrm>
            <a:prstGeom prst="rect">
              <a:avLst/>
            </a:prstGeom>
          </p:spPr>
        </p:pic>
        <p:pic>
          <p:nvPicPr>
            <p:cNvPr id="17" name="Imagen 39">
              <a:extLst>
                <a:ext uri="{FF2B5EF4-FFF2-40B4-BE49-F238E27FC236}">
                  <a16:creationId xmlns:a16="http://schemas.microsoft.com/office/drawing/2014/main" id="{0065952C-7B40-641C-4167-2E4A06F79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01" t="24535" r="40990" b="28165"/>
            <a:stretch/>
          </p:blipFill>
          <p:spPr>
            <a:xfrm>
              <a:off x="4875446" y="2597803"/>
              <a:ext cx="1063988" cy="1084110"/>
            </a:xfrm>
            <a:prstGeom prst="rect">
              <a:avLst/>
            </a:prstGeom>
          </p:spPr>
        </p:pic>
        <p:sp>
          <p:nvSpPr>
            <p:cNvPr id="18" name="QuadreDeText 4">
              <a:extLst>
                <a:ext uri="{FF2B5EF4-FFF2-40B4-BE49-F238E27FC236}">
                  <a16:creationId xmlns:a16="http://schemas.microsoft.com/office/drawing/2014/main" id="{793CF2F1-3BE7-6A67-5359-0D8BDFD242AD}"/>
                </a:ext>
              </a:extLst>
            </p:cNvPr>
            <p:cNvSpPr txBox="1"/>
            <p:nvPr/>
          </p:nvSpPr>
          <p:spPr>
            <a:xfrm>
              <a:off x="5599420" y="1999237"/>
              <a:ext cx="981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i="0" dirty="0">
                  <a:cs typeface="Times New Roman" panose="02020603050405020304" pitchFamily="18" charset="0"/>
                </a:rPr>
                <a:t>(TiO</a:t>
              </a:r>
              <a:r>
                <a:rPr lang="es-ES" sz="1600" i="0" baseline="-25000" dirty="0">
                  <a:cs typeface="Times New Roman" panose="02020603050405020304" pitchFamily="18" charset="0"/>
                </a:rPr>
                <a:t>2</a:t>
              </a:r>
              <a:r>
                <a:rPr lang="es-ES" sz="1600" i="0" dirty="0">
                  <a:cs typeface="Times New Roman" panose="02020603050405020304" pitchFamily="18" charset="0"/>
                </a:rPr>
                <a:t>)</a:t>
              </a:r>
              <a:r>
                <a:rPr lang="es-ES" sz="1600" i="0" baseline="-25000" dirty="0">
                  <a:cs typeface="Times New Roman" panose="02020603050405020304" pitchFamily="18" charset="0"/>
                </a:rPr>
                <a:t>115</a:t>
              </a:r>
              <a:endParaRPr lang="ca-ES" sz="1600" dirty="0"/>
            </a:p>
          </p:txBody>
        </p:sp>
        <p:pic>
          <p:nvPicPr>
            <p:cNvPr id="19" name="Imagen 33">
              <a:extLst>
                <a:ext uri="{FF2B5EF4-FFF2-40B4-BE49-F238E27FC236}">
                  <a16:creationId xmlns:a16="http://schemas.microsoft.com/office/drawing/2014/main" id="{96DE9295-3812-E85D-75A7-383D5CEEC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82" t="26413" r="43226" b="28618"/>
            <a:stretch/>
          </p:blipFill>
          <p:spPr>
            <a:xfrm>
              <a:off x="5656400" y="1115880"/>
              <a:ext cx="704579" cy="831702"/>
            </a:xfrm>
            <a:prstGeom prst="rect">
              <a:avLst/>
            </a:prstGeom>
          </p:spPr>
        </p:pic>
        <p:sp>
          <p:nvSpPr>
            <p:cNvPr id="20" name="QuadreDeText 57">
              <a:extLst>
                <a:ext uri="{FF2B5EF4-FFF2-40B4-BE49-F238E27FC236}">
                  <a16:creationId xmlns:a16="http://schemas.microsoft.com/office/drawing/2014/main" id="{14BBD7FB-1512-6F5E-E54C-502C2D0EFCB2}"/>
                </a:ext>
              </a:extLst>
            </p:cNvPr>
            <p:cNvSpPr txBox="1"/>
            <p:nvPr/>
          </p:nvSpPr>
          <p:spPr>
            <a:xfrm>
              <a:off x="7680453" y="2040927"/>
              <a:ext cx="981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i="0" dirty="0">
                  <a:cs typeface="Times New Roman" panose="02020603050405020304" pitchFamily="18" charset="0"/>
                </a:rPr>
                <a:t>(TiO</a:t>
              </a:r>
              <a:r>
                <a:rPr lang="es-ES" sz="1600" i="0" baseline="-25000" dirty="0">
                  <a:cs typeface="Times New Roman" panose="02020603050405020304" pitchFamily="18" charset="0"/>
                </a:rPr>
                <a:t>2</a:t>
              </a:r>
              <a:r>
                <a:rPr lang="es-ES" sz="1600" i="0" dirty="0">
                  <a:cs typeface="Times New Roman" panose="02020603050405020304" pitchFamily="18" charset="0"/>
                </a:rPr>
                <a:t>)</a:t>
              </a:r>
              <a:r>
                <a:rPr lang="es-ES" sz="1600" i="0" baseline="-25000" dirty="0">
                  <a:cs typeface="Times New Roman" panose="02020603050405020304" pitchFamily="18" charset="0"/>
                </a:rPr>
                <a:t>162</a:t>
              </a:r>
              <a:endParaRPr lang="ca-ES" sz="1600" dirty="0"/>
            </a:p>
          </p:txBody>
        </p:sp>
        <p:pic>
          <p:nvPicPr>
            <p:cNvPr id="21" name="Imagen 37">
              <a:extLst>
                <a:ext uri="{FF2B5EF4-FFF2-40B4-BE49-F238E27FC236}">
                  <a16:creationId xmlns:a16="http://schemas.microsoft.com/office/drawing/2014/main" id="{A96ACB67-B97C-E5CB-8CD5-B0EE3AF24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01" t="26190" r="40990" b="26918"/>
            <a:stretch/>
          </p:blipFill>
          <p:spPr>
            <a:xfrm>
              <a:off x="7707505" y="1121157"/>
              <a:ext cx="866958" cy="875728"/>
            </a:xfrm>
            <a:prstGeom prst="rect">
              <a:avLst/>
            </a:prstGeom>
          </p:spPr>
        </p:pic>
        <p:pic>
          <p:nvPicPr>
            <p:cNvPr id="22" name="Imagen 41">
              <a:extLst>
                <a:ext uri="{FF2B5EF4-FFF2-40B4-BE49-F238E27FC236}">
                  <a16:creationId xmlns:a16="http://schemas.microsoft.com/office/drawing/2014/main" id="{82AF4AE4-EF5A-58F5-A2E1-3DF14A66E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01" t="28650" r="40990" b="25017"/>
            <a:stretch/>
          </p:blipFill>
          <p:spPr>
            <a:xfrm>
              <a:off x="6360979" y="2454317"/>
              <a:ext cx="1403758" cy="1401065"/>
            </a:xfrm>
            <a:prstGeom prst="rect">
              <a:avLst/>
            </a:prstGeom>
          </p:spPr>
        </p:pic>
        <p:pic>
          <p:nvPicPr>
            <p:cNvPr id="23" name="Imagen 43">
              <a:extLst>
                <a:ext uri="{FF2B5EF4-FFF2-40B4-BE49-F238E27FC236}">
                  <a16:creationId xmlns:a16="http://schemas.microsoft.com/office/drawing/2014/main" id="{8A3C6E5A-1B26-E5B2-38C5-C59449994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07" t="24535" r="40116" b="23534"/>
            <a:stretch/>
          </p:blipFill>
          <p:spPr>
            <a:xfrm>
              <a:off x="4894491" y="4025254"/>
              <a:ext cx="1752022" cy="1767724"/>
            </a:xfrm>
            <a:prstGeom prst="rect">
              <a:avLst/>
            </a:prstGeom>
          </p:spPr>
        </p:pic>
        <p:sp>
          <p:nvSpPr>
            <p:cNvPr id="24" name="QuadreDeText 36">
              <a:extLst>
                <a:ext uri="{FF2B5EF4-FFF2-40B4-BE49-F238E27FC236}">
                  <a16:creationId xmlns:a16="http://schemas.microsoft.com/office/drawing/2014/main" id="{F2E4A7B7-F16F-ADBD-6A53-DD74B89EC1CF}"/>
                </a:ext>
              </a:extLst>
            </p:cNvPr>
            <p:cNvSpPr txBox="1"/>
            <p:nvPr/>
          </p:nvSpPr>
          <p:spPr>
            <a:xfrm>
              <a:off x="7645656" y="2498359"/>
              <a:ext cx="981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i="0" dirty="0">
                  <a:cs typeface="Times New Roman" panose="02020603050405020304" pitchFamily="18" charset="0"/>
                </a:rPr>
                <a:t>(TiO</a:t>
              </a:r>
              <a:r>
                <a:rPr lang="es-ES" sz="1600" i="0" baseline="-25000" dirty="0">
                  <a:cs typeface="Times New Roman" panose="02020603050405020304" pitchFamily="18" charset="0"/>
                </a:rPr>
                <a:t>2</a:t>
              </a:r>
              <a:r>
                <a:rPr lang="es-ES" sz="1600" i="0" dirty="0">
                  <a:cs typeface="Times New Roman" panose="02020603050405020304" pitchFamily="18" charset="0"/>
                </a:rPr>
                <a:t>)</a:t>
              </a:r>
              <a:r>
                <a:rPr lang="es-ES" sz="1600" i="0" baseline="-25000" dirty="0">
                  <a:cs typeface="Times New Roman" panose="02020603050405020304" pitchFamily="18" charset="0"/>
                </a:rPr>
                <a:t>257</a:t>
              </a:r>
              <a:endParaRPr lang="ca-ES" sz="1600" dirty="0"/>
            </a:p>
          </p:txBody>
        </p:sp>
        <p:sp>
          <p:nvSpPr>
            <p:cNvPr id="25" name="QuadreDeText 50">
              <a:extLst>
                <a:ext uri="{FF2B5EF4-FFF2-40B4-BE49-F238E27FC236}">
                  <a16:creationId xmlns:a16="http://schemas.microsoft.com/office/drawing/2014/main" id="{5BE3A864-6ED6-D84A-8013-71D73DFC2F69}"/>
                </a:ext>
              </a:extLst>
            </p:cNvPr>
            <p:cNvSpPr txBox="1"/>
            <p:nvPr/>
          </p:nvSpPr>
          <p:spPr>
            <a:xfrm>
              <a:off x="7655633" y="5555484"/>
              <a:ext cx="981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i="0" dirty="0">
                  <a:cs typeface="Times New Roman" panose="02020603050405020304" pitchFamily="18" charset="0"/>
                </a:rPr>
                <a:t>(TiO</a:t>
              </a:r>
              <a:r>
                <a:rPr lang="es-ES" sz="1600" i="0" baseline="-25000" dirty="0">
                  <a:cs typeface="Times New Roman" panose="02020603050405020304" pitchFamily="18" charset="0"/>
                </a:rPr>
                <a:t>2</a:t>
              </a:r>
              <a:r>
                <a:rPr lang="es-ES" sz="1600" i="0" dirty="0">
                  <a:cs typeface="Times New Roman" panose="02020603050405020304" pitchFamily="18" charset="0"/>
                </a:rPr>
                <a:t>)</a:t>
              </a:r>
              <a:r>
                <a:rPr lang="es-ES" sz="1600" i="0" baseline="-25000" dirty="0">
                  <a:cs typeface="Times New Roman" panose="02020603050405020304" pitchFamily="18" charset="0"/>
                </a:rPr>
                <a:t>585</a:t>
              </a:r>
              <a:endParaRPr lang="ca-ES" sz="1600" dirty="0"/>
            </a:p>
          </p:txBody>
        </p:sp>
        <p:pic>
          <p:nvPicPr>
            <p:cNvPr id="26" name="Imagen 45">
              <a:extLst>
                <a:ext uri="{FF2B5EF4-FFF2-40B4-BE49-F238E27FC236}">
                  <a16:creationId xmlns:a16="http://schemas.microsoft.com/office/drawing/2014/main" id="{88C029BB-E4F4-2B20-4B65-070B715934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39" t="20154" r="39011" b="22260"/>
            <a:stretch/>
          </p:blipFill>
          <p:spPr>
            <a:xfrm>
              <a:off x="6868261" y="3603280"/>
              <a:ext cx="1944247" cy="2008076"/>
            </a:xfrm>
            <a:prstGeom prst="rect">
              <a:avLst/>
            </a:prstGeom>
          </p:spPr>
        </p:pic>
      </p:grpSp>
      <p:sp>
        <p:nvSpPr>
          <p:cNvPr id="27" name="QuadreDeText 54">
            <a:extLst>
              <a:ext uri="{FF2B5EF4-FFF2-40B4-BE49-F238E27FC236}">
                <a16:creationId xmlns:a16="http://schemas.microsoft.com/office/drawing/2014/main" id="{129C89AF-AE1A-2E67-9A01-228065983EB6}"/>
              </a:ext>
            </a:extLst>
          </p:cNvPr>
          <p:cNvSpPr txBox="1"/>
          <p:nvPr/>
        </p:nvSpPr>
        <p:spPr>
          <a:xfrm>
            <a:off x="1944926" y="2923535"/>
            <a:ext cx="94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0" dirty="0">
                <a:cs typeface="Times New Roman" panose="02020603050405020304" pitchFamily="18" charset="0"/>
              </a:rPr>
              <a:t>(TiO</a:t>
            </a:r>
            <a:r>
              <a:rPr lang="es-ES" sz="1600" i="0" baseline="-25000" dirty="0">
                <a:cs typeface="Times New Roman" panose="02020603050405020304" pitchFamily="18" charset="0"/>
              </a:rPr>
              <a:t>2</a:t>
            </a:r>
            <a:r>
              <a:rPr lang="es-ES" sz="1600" i="0" dirty="0">
                <a:cs typeface="Times New Roman" panose="02020603050405020304" pitchFamily="18" charset="0"/>
              </a:rPr>
              <a:t>)</a:t>
            </a:r>
            <a:r>
              <a:rPr lang="es-ES" sz="1600" i="0" baseline="-25000" dirty="0">
                <a:cs typeface="Times New Roman" panose="02020603050405020304" pitchFamily="18" charset="0"/>
              </a:rPr>
              <a:t>35</a:t>
            </a:r>
            <a:endParaRPr lang="ca-ES" sz="1600" dirty="0"/>
          </a:p>
        </p:txBody>
      </p:sp>
      <p:sp>
        <p:nvSpPr>
          <p:cNvPr id="28" name="QuadreDeText 55">
            <a:extLst>
              <a:ext uri="{FF2B5EF4-FFF2-40B4-BE49-F238E27FC236}">
                <a16:creationId xmlns:a16="http://schemas.microsoft.com/office/drawing/2014/main" id="{1E45AE2A-C0B7-FA96-AC6F-B257E745487C}"/>
              </a:ext>
            </a:extLst>
          </p:cNvPr>
          <p:cNvSpPr txBox="1"/>
          <p:nvPr/>
        </p:nvSpPr>
        <p:spPr>
          <a:xfrm>
            <a:off x="2662031" y="2896807"/>
            <a:ext cx="938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0" dirty="0">
                <a:cs typeface="Times New Roman" panose="02020603050405020304" pitchFamily="18" charset="0"/>
              </a:rPr>
              <a:t>(TiO</a:t>
            </a:r>
            <a:r>
              <a:rPr lang="es-ES" sz="1600" i="0" baseline="-25000" dirty="0">
                <a:cs typeface="Times New Roman" panose="02020603050405020304" pitchFamily="18" charset="0"/>
              </a:rPr>
              <a:t>2</a:t>
            </a:r>
            <a:r>
              <a:rPr lang="es-ES" sz="1600" i="0" dirty="0">
                <a:cs typeface="Times New Roman" panose="02020603050405020304" pitchFamily="18" charset="0"/>
              </a:rPr>
              <a:t>)</a:t>
            </a:r>
            <a:r>
              <a:rPr lang="es-ES" sz="1600" i="0" baseline="-25000" dirty="0">
                <a:cs typeface="Times New Roman" panose="02020603050405020304" pitchFamily="18" charset="0"/>
              </a:rPr>
              <a:t>84</a:t>
            </a:r>
            <a:endParaRPr lang="ca-ES" sz="1600" dirty="0"/>
          </a:p>
        </p:txBody>
      </p:sp>
      <p:sp>
        <p:nvSpPr>
          <p:cNvPr id="29" name="QuadreDeText 57">
            <a:extLst>
              <a:ext uri="{FF2B5EF4-FFF2-40B4-BE49-F238E27FC236}">
                <a16:creationId xmlns:a16="http://schemas.microsoft.com/office/drawing/2014/main" id="{7922C39E-2495-F9F3-47F5-9BDDFC7936D0}"/>
              </a:ext>
            </a:extLst>
          </p:cNvPr>
          <p:cNvSpPr txBox="1"/>
          <p:nvPr/>
        </p:nvSpPr>
        <p:spPr>
          <a:xfrm>
            <a:off x="3564788" y="3066084"/>
            <a:ext cx="1042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0" dirty="0">
                <a:cs typeface="Times New Roman" panose="02020603050405020304" pitchFamily="18" charset="0"/>
              </a:rPr>
              <a:t>(TiO</a:t>
            </a:r>
            <a:r>
              <a:rPr lang="es-ES" sz="1600" i="0" baseline="-25000" dirty="0">
                <a:cs typeface="Times New Roman" panose="02020603050405020304" pitchFamily="18" charset="0"/>
              </a:rPr>
              <a:t>2</a:t>
            </a:r>
            <a:r>
              <a:rPr lang="es-ES" sz="1600" i="0" dirty="0">
                <a:cs typeface="Times New Roman" panose="02020603050405020304" pitchFamily="18" charset="0"/>
              </a:rPr>
              <a:t>)</a:t>
            </a:r>
            <a:r>
              <a:rPr lang="es-ES" sz="1600" i="0" baseline="-25000" dirty="0">
                <a:cs typeface="Times New Roman" panose="02020603050405020304" pitchFamily="18" charset="0"/>
              </a:rPr>
              <a:t>165</a:t>
            </a:r>
            <a:endParaRPr lang="ca-ES" sz="1600" dirty="0"/>
          </a:p>
        </p:txBody>
      </p:sp>
      <p:sp>
        <p:nvSpPr>
          <p:cNvPr id="30" name="QuadreDeText 57">
            <a:extLst>
              <a:ext uri="{FF2B5EF4-FFF2-40B4-BE49-F238E27FC236}">
                <a16:creationId xmlns:a16="http://schemas.microsoft.com/office/drawing/2014/main" id="{93BBFB6E-A3C3-0029-F80D-CE3EF5825E40}"/>
              </a:ext>
            </a:extLst>
          </p:cNvPr>
          <p:cNvSpPr txBox="1"/>
          <p:nvPr/>
        </p:nvSpPr>
        <p:spPr>
          <a:xfrm>
            <a:off x="4726948" y="3161740"/>
            <a:ext cx="1042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0" dirty="0">
                <a:cs typeface="Times New Roman" panose="02020603050405020304" pitchFamily="18" charset="0"/>
              </a:rPr>
              <a:t>(TiO</a:t>
            </a:r>
            <a:r>
              <a:rPr lang="es-ES" sz="1600" i="0" baseline="-25000" dirty="0">
                <a:cs typeface="Times New Roman" panose="02020603050405020304" pitchFamily="18" charset="0"/>
              </a:rPr>
              <a:t>2</a:t>
            </a:r>
            <a:r>
              <a:rPr lang="es-ES" sz="1600" i="0" dirty="0">
                <a:cs typeface="Times New Roman" panose="02020603050405020304" pitchFamily="18" charset="0"/>
              </a:rPr>
              <a:t>)</a:t>
            </a:r>
            <a:r>
              <a:rPr lang="es-ES" sz="1600" i="0" baseline="-25000" dirty="0">
                <a:cs typeface="Times New Roman" panose="02020603050405020304" pitchFamily="18" charset="0"/>
              </a:rPr>
              <a:t>455</a:t>
            </a:r>
            <a:endParaRPr lang="ca-ES" sz="1600" dirty="0"/>
          </a:p>
        </p:txBody>
      </p:sp>
      <p:sp>
        <p:nvSpPr>
          <p:cNvPr id="31" name="QuadreDeText 50">
            <a:extLst>
              <a:ext uri="{FF2B5EF4-FFF2-40B4-BE49-F238E27FC236}">
                <a16:creationId xmlns:a16="http://schemas.microsoft.com/office/drawing/2014/main" id="{9CFF0B28-36A8-C236-F548-4EEA1AF255FB}"/>
              </a:ext>
            </a:extLst>
          </p:cNvPr>
          <p:cNvSpPr txBox="1"/>
          <p:nvPr/>
        </p:nvSpPr>
        <p:spPr>
          <a:xfrm>
            <a:off x="7644446" y="5164905"/>
            <a:ext cx="981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0" dirty="0">
                <a:cs typeface="Times New Roman" panose="02020603050405020304" pitchFamily="18" charset="0"/>
              </a:rPr>
              <a:t>(TiO</a:t>
            </a:r>
            <a:r>
              <a:rPr lang="es-ES" sz="1600" i="0" baseline="-25000" dirty="0">
                <a:cs typeface="Times New Roman" panose="02020603050405020304" pitchFamily="18" charset="0"/>
              </a:rPr>
              <a:t>2</a:t>
            </a:r>
            <a:r>
              <a:rPr lang="es-ES" sz="1600" i="0" dirty="0">
                <a:cs typeface="Times New Roman" panose="02020603050405020304" pitchFamily="18" charset="0"/>
              </a:rPr>
              <a:t>)</a:t>
            </a:r>
            <a:r>
              <a:rPr lang="es-ES" sz="1600" i="0" baseline="-25000" dirty="0">
                <a:cs typeface="Times New Roman" panose="02020603050405020304" pitchFamily="18" charset="0"/>
              </a:rPr>
              <a:t>511</a:t>
            </a:r>
            <a:endParaRPr lang="ca-ES" sz="1600" dirty="0"/>
          </a:p>
        </p:txBody>
      </p:sp>
      <p:sp>
        <p:nvSpPr>
          <p:cNvPr id="32" name="QuadreDeText 50">
            <a:extLst>
              <a:ext uri="{FF2B5EF4-FFF2-40B4-BE49-F238E27FC236}">
                <a16:creationId xmlns:a16="http://schemas.microsoft.com/office/drawing/2014/main" id="{70A0C023-7A85-7BBD-261D-19FEAFC0F7BB}"/>
              </a:ext>
            </a:extLst>
          </p:cNvPr>
          <p:cNvSpPr txBox="1"/>
          <p:nvPr/>
        </p:nvSpPr>
        <p:spPr>
          <a:xfrm>
            <a:off x="1912558" y="4808461"/>
            <a:ext cx="94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0" dirty="0">
                <a:cs typeface="Times New Roman" panose="02020603050405020304" pitchFamily="18" charset="0"/>
              </a:rPr>
              <a:t>(TiO</a:t>
            </a:r>
            <a:r>
              <a:rPr lang="es-ES" sz="1600" i="0" baseline="-25000" dirty="0">
                <a:cs typeface="Times New Roman" panose="02020603050405020304" pitchFamily="18" charset="0"/>
              </a:rPr>
              <a:t>2</a:t>
            </a:r>
            <a:r>
              <a:rPr lang="es-ES" sz="1600" i="0" dirty="0">
                <a:cs typeface="Times New Roman" panose="02020603050405020304" pitchFamily="18" charset="0"/>
              </a:rPr>
              <a:t>)</a:t>
            </a:r>
            <a:r>
              <a:rPr lang="es-ES" sz="1600" i="0" baseline="-25000" dirty="0">
                <a:cs typeface="Times New Roman" panose="02020603050405020304" pitchFamily="18" charset="0"/>
              </a:rPr>
              <a:t>29</a:t>
            </a:r>
            <a:endParaRPr lang="ca-ES" sz="1600" dirty="0"/>
          </a:p>
        </p:txBody>
      </p:sp>
      <p:sp>
        <p:nvSpPr>
          <p:cNvPr id="33" name="QuadreDeText 51">
            <a:extLst>
              <a:ext uri="{FF2B5EF4-FFF2-40B4-BE49-F238E27FC236}">
                <a16:creationId xmlns:a16="http://schemas.microsoft.com/office/drawing/2014/main" id="{7EA8A6A2-1348-0140-E8EB-8A14EA37EF35}"/>
              </a:ext>
            </a:extLst>
          </p:cNvPr>
          <p:cNvSpPr txBox="1"/>
          <p:nvPr/>
        </p:nvSpPr>
        <p:spPr>
          <a:xfrm>
            <a:off x="3778744" y="4905967"/>
            <a:ext cx="859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0" dirty="0">
                <a:cs typeface="Times New Roman" panose="02020603050405020304" pitchFamily="18" charset="0"/>
              </a:rPr>
              <a:t>(TiO</a:t>
            </a:r>
            <a:r>
              <a:rPr lang="es-ES" sz="1600" i="0" baseline="-25000" dirty="0">
                <a:cs typeface="Times New Roman" panose="02020603050405020304" pitchFamily="18" charset="0"/>
              </a:rPr>
              <a:t>2</a:t>
            </a:r>
            <a:r>
              <a:rPr lang="es-ES" sz="1600" i="0" dirty="0">
                <a:cs typeface="Times New Roman" panose="02020603050405020304" pitchFamily="18" charset="0"/>
              </a:rPr>
              <a:t>)</a:t>
            </a:r>
            <a:r>
              <a:rPr lang="es-ES" sz="1600" i="0" baseline="-25000" dirty="0">
                <a:cs typeface="Times New Roman" panose="02020603050405020304" pitchFamily="18" charset="0"/>
              </a:rPr>
              <a:t>78</a:t>
            </a:r>
            <a:endParaRPr lang="ca-ES" sz="1600" dirty="0"/>
          </a:p>
        </p:txBody>
      </p:sp>
      <p:sp>
        <p:nvSpPr>
          <p:cNvPr id="34" name="QuadreDeText 52">
            <a:extLst>
              <a:ext uri="{FF2B5EF4-FFF2-40B4-BE49-F238E27FC236}">
                <a16:creationId xmlns:a16="http://schemas.microsoft.com/office/drawing/2014/main" id="{2B63FE35-AE08-9366-1EEF-749B45347345}"/>
              </a:ext>
            </a:extLst>
          </p:cNvPr>
          <p:cNvSpPr txBox="1"/>
          <p:nvPr/>
        </p:nvSpPr>
        <p:spPr>
          <a:xfrm>
            <a:off x="2773256" y="4999461"/>
            <a:ext cx="929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0" dirty="0">
                <a:cs typeface="Times New Roman" panose="02020603050405020304" pitchFamily="18" charset="0"/>
              </a:rPr>
              <a:t>(TiO</a:t>
            </a:r>
            <a:r>
              <a:rPr lang="es-ES" sz="1600" i="0" baseline="-25000" dirty="0">
                <a:cs typeface="Times New Roman" panose="02020603050405020304" pitchFamily="18" charset="0"/>
              </a:rPr>
              <a:t>2</a:t>
            </a:r>
            <a:r>
              <a:rPr lang="es-ES" sz="1600" i="0" dirty="0">
                <a:cs typeface="Times New Roman" panose="02020603050405020304" pitchFamily="18" charset="0"/>
              </a:rPr>
              <a:t>)</a:t>
            </a:r>
            <a:r>
              <a:rPr lang="es-ES" sz="1600" i="0" baseline="-25000" dirty="0">
                <a:cs typeface="Times New Roman" panose="02020603050405020304" pitchFamily="18" charset="0"/>
              </a:rPr>
              <a:t>97</a:t>
            </a:r>
            <a:endParaRPr lang="ca-ES" sz="1600" dirty="0"/>
          </a:p>
        </p:txBody>
      </p:sp>
      <p:sp>
        <p:nvSpPr>
          <p:cNvPr id="35" name="QuadreDeText 53">
            <a:extLst>
              <a:ext uri="{FF2B5EF4-FFF2-40B4-BE49-F238E27FC236}">
                <a16:creationId xmlns:a16="http://schemas.microsoft.com/office/drawing/2014/main" id="{644081BC-402F-4D5E-2E61-554C75E1FDA8}"/>
              </a:ext>
            </a:extLst>
          </p:cNvPr>
          <p:cNvSpPr txBox="1"/>
          <p:nvPr/>
        </p:nvSpPr>
        <p:spPr>
          <a:xfrm>
            <a:off x="4854502" y="5193999"/>
            <a:ext cx="978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0" dirty="0">
                <a:cs typeface="Times New Roman" panose="02020603050405020304" pitchFamily="18" charset="0"/>
              </a:rPr>
              <a:t>(TiO</a:t>
            </a:r>
            <a:r>
              <a:rPr lang="es-ES" sz="1600" i="0" baseline="-25000" dirty="0">
                <a:cs typeface="Times New Roman" panose="02020603050405020304" pitchFamily="18" charset="0"/>
              </a:rPr>
              <a:t>2</a:t>
            </a:r>
            <a:r>
              <a:rPr lang="es-ES" sz="1600" i="0" dirty="0">
                <a:cs typeface="Times New Roman" panose="02020603050405020304" pitchFamily="18" charset="0"/>
              </a:rPr>
              <a:t>)</a:t>
            </a:r>
            <a:r>
              <a:rPr lang="es-ES" sz="1600" i="0" baseline="-25000" dirty="0">
                <a:cs typeface="Times New Roman" panose="02020603050405020304" pitchFamily="18" charset="0"/>
              </a:rPr>
              <a:t>151</a:t>
            </a:r>
            <a:endParaRPr lang="ca-ES" sz="1600" dirty="0"/>
          </a:p>
        </p:txBody>
      </p:sp>
      <p:sp>
        <p:nvSpPr>
          <p:cNvPr id="36" name="Rectángulo 3">
            <a:extLst>
              <a:ext uri="{FF2B5EF4-FFF2-40B4-BE49-F238E27FC236}">
                <a16:creationId xmlns:a16="http://schemas.microsoft.com/office/drawing/2014/main" id="{9FEEF1DE-C8C0-4D21-7EEC-CCAFD088D601}"/>
              </a:ext>
            </a:extLst>
          </p:cNvPr>
          <p:cNvSpPr/>
          <p:nvPr/>
        </p:nvSpPr>
        <p:spPr>
          <a:xfrm>
            <a:off x="1829057" y="614084"/>
            <a:ext cx="15408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/>
              <a:t>{</a:t>
            </a:r>
            <a:r>
              <a:rPr lang="en-US" sz="1800" i="0" dirty="0"/>
              <a:t>101</a:t>
            </a:r>
            <a:r>
              <a:rPr lang="en-US" sz="2000" i="0" dirty="0"/>
              <a:t>} facets </a:t>
            </a:r>
            <a:endParaRPr lang="es-ES" sz="2000" i="0" dirty="0"/>
          </a:p>
        </p:txBody>
      </p:sp>
      <p:sp>
        <p:nvSpPr>
          <p:cNvPr id="37" name="Rectángulo 76">
            <a:extLst>
              <a:ext uri="{FF2B5EF4-FFF2-40B4-BE49-F238E27FC236}">
                <a16:creationId xmlns:a16="http://schemas.microsoft.com/office/drawing/2014/main" id="{AD992088-AC86-C0F7-F9D8-0377C9BEEF45}"/>
              </a:ext>
            </a:extLst>
          </p:cNvPr>
          <p:cNvSpPr/>
          <p:nvPr/>
        </p:nvSpPr>
        <p:spPr>
          <a:xfrm>
            <a:off x="1900839" y="3437931"/>
            <a:ext cx="2037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0" dirty="0"/>
              <a:t>{101}/{001} facets </a:t>
            </a:r>
            <a:endParaRPr lang="es-ES" sz="1800" i="0" dirty="0"/>
          </a:p>
        </p:txBody>
      </p:sp>
      <p:sp>
        <p:nvSpPr>
          <p:cNvPr id="38" name="CuadroTexto 8">
            <a:extLst>
              <a:ext uri="{FF2B5EF4-FFF2-40B4-BE49-F238E27FC236}">
                <a16:creationId xmlns:a16="http://schemas.microsoft.com/office/drawing/2014/main" id="{9BD54D44-8C29-B7A5-5222-111C08B7C977}"/>
              </a:ext>
            </a:extLst>
          </p:cNvPr>
          <p:cNvSpPr txBox="1"/>
          <p:nvPr/>
        </p:nvSpPr>
        <p:spPr>
          <a:xfrm>
            <a:off x="126456" y="6459652"/>
            <a:ext cx="10908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Libra/cp2k workflow application: Modelling excited states in (TiO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2</a:t>
            </a:r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)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4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39" name="Marcador de número de diapositiva 1">
            <a:extLst>
              <a:ext uri="{FF2B5EF4-FFF2-40B4-BE49-F238E27FC236}">
                <a16:creationId xmlns:a16="http://schemas.microsoft.com/office/drawing/2014/main" id="{31BDAEA8-A527-858C-14E4-F028711F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365CF8C5-E223-4A38-84A1-24D1311D8A09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5711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adroTexto 8">
            <a:extLst>
              <a:ext uri="{FF2B5EF4-FFF2-40B4-BE49-F238E27FC236}">
                <a16:creationId xmlns:a16="http://schemas.microsoft.com/office/drawing/2014/main" id="{9BD54D44-8C29-B7A5-5222-111C08B7C977}"/>
              </a:ext>
            </a:extLst>
          </p:cNvPr>
          <p:cNvSpPr txBox="1"/>
          <p:nvPr/>
        </p:nvSpPr>
        <p:spPr>
          <a:xfrm>
            <a:off x="126456" y="6459652"/>
            <a:ext cx="10908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Libra/cp2k workflow application: Modelling excited states in (TiO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2</a:t>
            </a:r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)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4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B2E036-A1F9-9435-99CB-B5C372779DF4}"/>
              </a:ext>
            </a:extLst>
          </p:cNvPr>
          <p:cNvSpPr txBox="1"/>
          <p:nvPr/>
        </p:nvSpPr>
        <p:spPr>
          <a:xfrm>
            <a:off x="1057604" y="5440377"/>
            <a:ext cx="10610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/>
              <a:t>We</a:t>
            </a:r>
            <a:r>
              <a:rPr lang="es-ES" sz="2400" dirty="0"/>
              <a:t> have </a:t>
            </a:r>
            <a:r>
              <a:rPr lang="es-ES" sz="2400" dirty="0" err="1"/>
              <a:t>analyzed</a:t>
            </a:r>
            <a:r>
              <a:rPr lang="es-ES" sz="2400" dirty="0"/>
              <a:t> GS </a:t>
            </a:r>
            <a:r>
              <a:rPr lang="es-ES" sz="2400" dirty="0" err="1"/>
              <a:t>properties</a:t>
            </a:r>
            <a:r>
              <a:rPr lang="es-ES" sz="2400" dirty="0"/>
              <a:t> (</a:t>
            </a:r>
            <a:r>
              <a:rPr lang="es-ES" sz="2400" dirty="0" err="1"/>
              <a:t>energetics</a:t>
            </a:r>
            <a:r>
              <a:rPr lang="es-ES" sz="2400" dirty="0"/>
              <a:t>, </a:t>
            </a:r>
            <a:r>
              <a:rPr lang="es-ES" sz="2400" dirty="0" err="1"/>
              <a:t>structural</a:t>
            </a:r>
            <a:r>
              <a:rPr lang="es-ES" sz="2400" dirty="0"/>
              <a:t>, band gaps)… </a:t>
            </a:r>
          </a:p>
          <a:p>
            <a:pPr algn="ctr"/>
            <a:r>
              <a:rPr lang="es-ES" sz="2400" b="1" dirty="0" err="1"/>
              <a:t>What</a:t>
            </a:r>
            <a:r>
              <a:rPr lang="es-ES" sz="2400" b="1" dirty="0"/>
              <a:t> </a:t>
            </a:r>
            <a:r>
              <a:rPr lang="es-ES" sz="2400" b="1" dirty="0" err="1"/>
              <a:t>about</a:t>
            </a:r>
            <a:r>
              <a:rPr lang="es-ES" sz="2400" b="1" dirty="0"/>
              <a:t> the </a:t>
            </a:r>
            <a:r>
              <a:rPr lang="es-ES" sz="2400" b="1" dirty="0" err="1"/>
              <a:t>excited</a:t>
            </a:r>
            <a:r>
              <a:rPr lang="es-ES" sz="2400" b="1" dirty="0"/>
              <a:t> </a:t>
            </a:r>
            <a:r>
              <a:rPr lang="es-ES" sz="2400" b="1" dirty="0" err="1"/>
              <a:t>states</a:t>
            </a:r>
            <a:r>
              <a:rPr lang="es-ES" sz="2400" b="1" dirty="0"/>
              <a:t>???</a:t>
            </a:r>
            <a:endParaRPr lang="en-GB" sz="2400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6E97A0C-29FC-0EA6-8E14-22ABBB9622DD}"/>
              </a:ext>
            </a:extLst>
          </p:cNvPr>
          <p:cNvSpPr/>
          <p:nvPr/>
        </p:nvSpPr>
        <p:spPr bwMode="auto">
          <a:xfrm>
            <a:off x="2262961" y="558873"/>
            <a:ext cx="7559979" cy="430957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a-E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Agrupa 36">
            <a:extLst>
              <a:ext uri="{FF2B5EF4-FFF2-40B4-BE49-F238E27FC236}">
                <a16:creationId xmlns:a16="http://schemas.microsoft.com/office/drawing/2014/main" id="{BD2F53AB-045B-F87A-7EF7-DE9B22B3C3F5}"/>
              </a:ext>
            </a:extLst>
          </p:cNvPr>
          <p:cNvGrpSpPr/>
          <p:nvPr/>
        </p:nvGrpSpPr>
        <p:grpSpPr>
          <a:xfrm>
            <a:off x="2980115" y="843373"/>
            <a:ext cx="6091999" cy="3776574"/>
            <a:chOff x="218311" y="486116"/>
            <a:chExt cx="8707377" cy="5264198"/>
          </a:xfrm>
        </p:grpSpPr>
        <p:pic>
          <p:nvPicPr>
            <p:cNvPr id="43" name="Imagen 45" descr="Imagen que contiene captura de pantalla, texto&#10;&#10;Descripción generada automáticamente">
              <a:extLst>
                <a:ext uri="{FF2B5EF4-FFF2-40B4-BE49-F238E27FC236}">
                  <a16:creationId xmlns:a16="http://schemas.microsoft.com/office/drawing/2014/main" id="{59AD5C10-4332-2DCC-AB5D-B84348942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311" y="486116"/>
              <a:ext cx="8707377" cy="4954395"/>
            </a:xfrm>
            <a:prstGeom prst="rect">
              <a:avLst/>
            </a:prstGeom>
          </p:spPr>
        </p:pic>
        <p:pic>
          <p:nvPicPr>
            <p:cNvPr id="44" name="Imagen 31">
              <a:extLst>
                <a:ext uri="{FF2B5EF4-FFF2-40B4-BE49-F238E27FC236}">
                  <a16:creationId xmlns:a16="http://schemas.microsoft.com/office/drawing/2014/main" id="{95233B6D-BA0C-277B-C7EB-25CB13A29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01" t="26191" r="40116" b="25295"/>
            <a:stretch/>
          </p:blipFill>
          <p:spPr>
            <a:xfrm>
              <a:off x="1263288" y="4087934"/>
              <a:ext cx="452549" cy="451160"/>
            </a:xfrm>
            <a:prstGeom prst="rect">
              <a:avLst/>
            </a:prstGeom>
          </p:spPr>
        </p:pic>
        <p:pic>
          <p:nvPicPr>
            <p:cNvPr id="45" name="Imagen 35">
              <a:extLst>
                <a:ext uri="{FF2B5EF4-FFF2-40B4-BE49-F238E27FC236}">
                  <a16:creationId xmlns:a16="http://schemas.microsoft.com/office/drawing/2014/main" id="{A71828BA-AC76-5B19-2952-86D542235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01" t="26709" r="40990" b="27112"/>
            <a:stretch/>
          </p:blipFill>
          <p:spPr>
            <a:xfrm>
              <a:off x="5500347" y="3262056"/>
              <a:ext cx="554348" cy="551446"/>
            </a:xfrm>
            <a:prstGeom prst="rect">
              <a:avLst/>
            </a:prstGeom>
          </p:spPr>
        </p:pic>
        <p:pic>
          <p:nvPicPr>
            <p:cNvPr id="46" name="Imagen 39">
              <a:extLst>
                <a:ext uri="{FF2B5EF4-FFF2-40B4-BE49-F238E27FC236}">
                  <a16:creationId xmlns:a16="http://schemas.microsoft.com/office/drawing/2014/main" id="{E7948A56-2E07-5E6E-A57B-2EE06E1C81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01" t="24535" r="40990" b="28165"/>
            <a:stretch/>
          </p:blipFill>
          <p:spPr>
            <a:xfrm>
              <a:off x="4537647" y="3190856"/>
              <a:ext cx="554348" cy="564832"/>
            </a:xfrm>
            <a:prstGeom prst="rect">
              <a:avLst/>
            </a:prstGeom>
          </p:spPr>
        </p:pic>
        <p:pic>
          <p:nvPicPr>
            <p:cNvPr id="47" name="Imagen 33">
              <a:extLst>
                <a:ext uri="{FF2B5EF4-FFF2-40B4-BE49-F238E27FC236}">
                  <a16:creationId xmlns:a16="http://schemas.microsoft.com/office/drawing/2014/main" id="{7EBA5C86-4C0B-76F5-8FA1-13482A1AE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82" t="26413" r="43226" b="28618"/>
            <a:stretch/>
          </p:blipFill>
          <p:spPr>
            <a:xfrm>
              <a:off x="3151117" y="2963313"/>
              <a:ext cx="554348" cy="654365"/>
            </a:xfrm>
            <a:prstGeom prst="rect">
              <a:avLst/>
            </a:prstGeom>
          </p:spPr>
        </p:pic>
        <p:pic>
          <p:nvPicPr>
            <p:cNvPr id="48" name="Imagen 25">
              <a:extLst>
                <a:ext uri="{FF2B5EF4-FFF2-40B4-BE49-F238E27FC236}">
                  <a16:creationId xmlns:a16="http://schemas.microsoft.com/office/drawing/2014/main" id="{3E50F274-F346-58EE-C4F7-8D35766FF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01" t="13103" r="40901" b="13101"/>
            <a:stretch/>
          </p:blipFill>
          <p:spPr>
            <a:xfrm rot="15355534">
              <a:off x="4988306" y="3813040"/>
              <a:ext cx="599222" cy="859281"/>
            </a:xfrm>
            <a:prstGeom prst="rect">
              <a:avLst/>
            </a:prstGeom>
          </p:spPr>
        </p:pic>
        <p:pic>
          <p:nvPicPr>
            <p:cNvPr id="49" name="Imagen 12">
              <a:extLst>
                <a:ext uri="{FF2B5EF4-FFF2-40B4-BE49-F238E27FC236}">
                  <a16:creationId xmlns:a16="http://schemas.microsoft.com/office/drawing/2014/main" id="{145AE777-432B-7AE3-4A61-1CB252BA6E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69" t="2371" r="42531" b="2371"/>
            <a:stretch/>
          </p:blipFill>
          <p:spPr>
            <a:xfrm>
              <a:off x="7819880" y="4313514"/>
              <a:ext cx="681719" cy="1436800"/>
            </a:xfrm>
            <a:prstGeom prst="rect">
              <a:avLst/>
            </a:prstGeom>
          </p:spPr>
        </p:pic>
      </p:grp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EC5250B-D3D7-09B0-2D2A-0E29FDBBD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365CF8C5-E223-4A38-84A1-24D1311D8A09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2830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FBDCC8F-207A-E6BD-A6B9-B149CC7CEF4B}"/>
              </a:ext>
            </a:extLst>
          </p:cNvPr>
          <p:cNvSpPr/>
          <p:nvPr/>
        </p:nvSpPr>
        <p:spPr>
          <a:xfrm>
            <a:off x="478093" y="2746887"/>
            <a:ext cx="2074268" cy="18523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DBA434-2103-705A-1728-1DF4C8387167}"/>
              </a:ext>
            </a:extLst>
          </p:cNvPr>
          <p:cNvSpPr txBox="1"/>
          <p:nvPr/>
        </p:nvSpPr>
        <p:spPr>
          <a:xfrm>
            <a:off x="833380" y="3115080"/>
            <a:ext cx="13565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Running molecular dynamics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C0D2E1-F16E-7973-C1C2-22DFDC220BC6}"/>
              </a:ext>
            </a:extLst>
          </p:cNvPr>
          <p:cNvSpPr/>
          <p:nvPr/>
        </p:nvSpPr>
        <p:spPr>
          <a:xfrm>
            <a:off x="3461892" y="2814006"/>
            <a:ext cx="2074268" cy="185232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noFill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058ABA0-676D-B20A-C87F-D1A86A2F63A5}"/>
              </a:ext>
            </a:extLst>
          </p:cNvPr>
          <p:cNvSpPr/>
          <p:nvPr/>
        </p:nvSpPr>
        <p:spPr>
          <a:xfrm>
            <a:off x="6441339" y="2746886"/>
            <a:ext cx="2074268" cy="185232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D03327-D8D5-F52E-422F-E1F37459A823}"/>
              </a:ext>
            </a:extLst>
          </p:cNvPr>
          <p:cNvSpPr/>
          <p:nvPr/>
        </p:nvSpPr>
        <p:spPr>
          <a:xfrm>
            <a:off x="9425138" y="2746887"/>
            <a:ext cx="2074268" cy="185232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FE3FFF-FB26-FEA5-3E38-25A1E46FB57B}"/>
              </a:ext>
            </a:extLst>
          </p:cNvPr>
          <p:cNvSpPr txBox="1"/>
          <p:nvPr/>
        </p:nvSpPr>
        <p:spPr>
          <a:xfrm>
            <a:off x="3712516" y="2970027"/>
            <a:ext cx="16115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Computing the molecular orbital overlaps and time-overlaps</a:t>
            </a:r>
          </a:p>
          <a:p>
            <a:pPr algn="ctr"/>
            <a:br>
              <a:rPr lang="en-US" dirty="0"/>
            </a:br>
            <a:endParaRPr lang="es-E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98AE1-F171-F740-6924-A434033F6CD9}"/>
              </a:ext>
            </a:extLst>
          </p:cNvPr>
          <p:cNvSpPr txBox="1"/>
          <p:nvPr/>
        </p:nvSpPr>
        <p:spPr>
          <a:xfrm>
            <a:off x="9566674" y="3005696"/>
            <a:ext cx="17919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i="0" dirty="0">
                <a:solidFill>
                  <a:schemeClr val="bg1"/>
                </a:solidFill>
                <a:effectLst/>
                <a:latin typeface="-apple-system"/>
              </a:rPr>
              <a:t>Running </a:t>
            </a:r>
            <a:r>
              <a:rPr lang="es-ES" b="1" i="0" dirty="0" err="1">
                <a:solidFill>
                  <a:schemeClr val="bg1"/>
                </a:solidFill>
                <a:effectLst/>
                <a:latin typeface="-apple-system"/>
              </a:rPr>
              <a:t>nonadiabatic</a:t>
            </a:r>
            <a:r>
              <a:rPr lang="es-ES" b="1" i="0" dirty="0">
                <a:solidFill>
                  <a:schemeClr val="bg1"/>
                </a:solidFill>
                <a:effectLst/>
                <a:latin typeface="-apple-system"/>
              </a:rPr>
              <a:t> molecular </a:t>
            </a:r>
            <a:r>
              <a:rPr lang="es-ES" b="1" i="0" dirty="0" err="1">
                <a:solidFill>
                  <a:schemeClr val="bg1"/>
                </a:solidFill>
                <a:effectLst/>
                <a:latin typeface="-apple-system"/>
              </a:rPr>
              <a:t>dynamics</a:t>
            </a:r>
            <a:endParaRPr lang="es-ES" b="1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ctr"/>
            <a:br>
              <a:rPr lang="es-ES" dirty="0"/>
            </a:br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F4432-7ED9-0341-4C63-36A7C7C57CEE}"/>
              </a:ext>
            </a:extLst>
          </p:cNvPr>
          <p:cNvSpPr txBox="1"/>
          <p:nvPr/>
        </p:nvSpPr>
        <p:spPr>
          <a:xfrm>
            <a:off x="6670209" y="2937724"/>
            <a:ext cx="16165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Compute the nonadiabatic couplings, excitation energies,…</a:t>
            </a:r>
            <a:br>
              <a:rPr lang="en-US" dirty="0"/>
            </a:br>
            <a:endParaRPr lang="es-E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AB47397-FA6A-BF24-01DC-BA636A0EC631}"/>
              </a:ext>
            </a:extLst>
          </p:cNvPr>
          <p:cNvSpPr/>
          <p:nvPr/>
        </p:nvSpPr>
        <p:spPr>
          <a:xfrm>
            <a:off x="2702024" y="3442218"/>
            <a:ext cx="61020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FD9D8D1-CABC-D25C-F3ED-2D2313B8F83F}"/>
              </a:ext>
            </a:extLst>
          </p:cNvPr>
          <p:cNvSpPr/>
          <p:nvPr/>
        </p:nvSpPr>
        <p:spPr>
          <a:xfrm>
            <a:off x="5691773" y="3432382"/>
            <a:ext cx="61020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AF1CB0A-AB94-7817-12FF-EAA9E60A57E0}"/>
              </a:ext>
            </a:extLst>
          </p:cNvPr>
          <p:cNvSpPr/>
          <p:nvPr/>
        </p:nvSpPr>
        <p:spPr>
          <a:xfrm>
            <a:off x="8673396" y="3395565"/>
            <a:ext cx="61020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AE0BA-E83A-8A68-3469-7E124038593F}"/>
              </a:ext>
            </a:extLst>
          </p:cNvPr>
          <p:cNvSpPr txBox="1"/>
          <p:nvPr/>
        </p:nvSpPr>
        <p:spPr>
          <a:xfrm>
            <a:off x="992980" y="1281632"/>
            <a:ext cx="104448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DFT-MD</a:t>
            </a:r>
          </a:p>
          <a:p>
            <a:pPr algn="ctr"/>
            <a:r>
              <a:rPr lang="es-ES" dirty="0" err="1"/>
              <a:t>xTB</a:t>
            </a:r>
            <a:endParaRPr lang="es-E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9E8A4-BD1B-16F5-8B4E-CC3420F8B680}"/>
              </a:ext>
            </a:extLst>
          </p:cNvPr>
          <p:cNvSpPr txBox="1"/>
          <p:nvPr/>
        </p:nvSpPr>
        <p:spPr>
          <a:xfrm>
            <a:off x="275968" y="798458"/>
            <a:ext cx="247851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/>
              <a:t>classical</a:t>
            </a:r>
            <a:r>
              <a:rPr lang="es-ES" dirty="0"/>
              <a:t> MD (</a:t>
            </a:r>
            <a:r>
              <a:rPr lang="es-ES" dirty="0" err="1"/>
              <a:t>force</a:t>
            </a:r>
            <a:r>
              <a:rPr lang="es-ES" dirty="0"/>
              <a:t> </a:t>
            </a:r>
            <a:r>
              <a:rPr lang="es-ES" dirty="0" err="1"/>
              <a:t>field</a:t>
            </a:r>
            <a:r>
              <a:rPr lang="es-E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4ED76-3595-FC9D-412D-2C6A8D819B0E}"/>
              </a:ext>
            </a:extLst>
          </p:cNvPr>
          <p:cNvSpPr txBox="1"/>
          <p:nvPr/>
        </p:nvSpPr>
        <p:spPr>
          <a:xfrm>
            <a:off x="3344823" y="1533205"/>
            <a:ext cx="234694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/>
              <a:t>Excitations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TDDFT</a:t>
            </a:r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9CEEA976-5220-DE4C-4664-CCC56C6099F6}"/>
              </a:ext>
            </a:extLst>
          </p:cNvPr>
          <p:cNvSpPr/>
          <p:nvPr/>
        </p:nvSpPr>
        <p:spPr>
          <a:xfrm>
            <a:off x="3970723" y="4749942"/>
            <a:ext cx="483730" cy="48372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E12624-AEDF-5769-C753-E03AF9897B9D}"/>
              </a:ext>
            </a:extLst>
          </p:cNvPr>
          <p:cNvSpPr txBox="1"/>
          <p:nvPr/>
        </p:nvSpPr>
        <p:spPr>
          <a:xfrm>
            <a:off x="2091371" y="4956275"/>
            <a:ext cx="173781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trajectory</a:t>
            </a:r>
            <a:r>
              <a:rPr lang="es-ES" dirty="0"/>
              <a:t> </a:t>
            </a:r>
            <a:r>
              <a:rPr lang="es-ES" dirty="0" err="1"/>
              <a:t>movie</a:t>
            </a:r>
            <a:r>
              <a:rPr lang="es-ES" dirty="0"/>
              <a:t> </a:t>
            </a:r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A557481F-3969-7813-26D7-B526F0A7C894}"/>
              </a:ext>
            </a:extLst>
          </p:cNvPr>
          <p:cNvSpPr/>
          <p:nvPr/>
        </p:nvSpPr>
        <p:spPr>
          <a:xfrm rot="5400000">
            <a:off x="1442049" y="4768208"/>
            <a:ext cx="500100" cy="48372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DF35B9F8-EDFB-13C8-57B8-94C78B20A377}"/>
              </a:ext>
            </a:extLst>
          </p:cNvPr>
          <p:cNvSpPr/>
          <p:nvPr/>
        </p:nvSpPr>
        <p:spPr>
          <a:xfrm>
            <a:off x="6980829" y="4733022"/>
            <a:ext cx="483730" cy="48372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9955FB-48C0-0811-045C-F31E0647600D}"/>
              </a:ext>
            </a:extLst>
          </p:cNvPr>
          <p:cNvSpPr txBox="1"/>
          <p:nvPr/>
        </p:nvSpPr>
        <p:spPr>
          <a:xfrm>
            <a:off x="5133389" y="4962066"/>
            <a:ext cx="17885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time-</a:t>
            </a:r>
            <a:r>
              <a:rPr lang="es-ES" dirty="0" err="1"/>
              <a:t>overlaps</a:t>
            </a:r>
            <a:r>
              <a:rPr lang="es-ES" dirty="0"/>
              <a:t>, CI</a:t>
            </a:r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04E0B651-0FA1-474E-9D93-2F0C9368F9D7}"/>
              </a:ext>
            </a:extLst>
          </p:cNvPr>
          <p:cNvSpPr/>
          <p:nvPr/>
        </p:nvSpPr>
        <p:spPr>
          <a:xfrm rot="5400000">
            <a:off x="4531108" y="4803012"/>
            <a:ext cx="500100" cy="48372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E597958-A7EB-13FC-CC0C-B0E96FC3FF46}"/>
              </a:ext>
            </a:extLst>
          </p:cNvPr>
          <p:cNvSpPr/>
          <p:nvPr/>
        </p:nvSpPr>
        <p:spPr>
          <a:xfrm rot="5400000">
            <a:off x="1192894" y="2204636"/>
            <a:ext cx="61020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421EAA4-E6B5-5253-3BC3-CBEF9FCD1353}"/>
              </a:ext>
            </a:extLst>
          </p:cNvPr>
          <p:cNvSpPr/>
          <p:nvPr/>
        </p:nvSpPr>
        <p:spPr>
          <a:xfrm rot="5400000">
            <a:off x="4181402" y="2204383"/>
            <a:ext cx="61020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626360-51B4-03B1-459D-DC3F8CD565CC}"/>
              </a:ext>
            </a:extLst>
          </p:cNvPr>
          <p:cNvSpPr txBox="1"/>
          <p:nvPr/>
        </p:nvSpPr>
        <p:spPr>
          <a:xfrm>
            <a:off x="6357523" y="1273256"/>
            <a:ext cx="2214069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Singe</a:t>
            </a:r>
            <a:r>
              <a:rPr lang="es-ES" dirty="0"/>
              <a:t> </a:t>
            </a:r>
            <a:r>
              <a:rPr lang="es-ES" dirty="0" err="1"/>
              <a:t>Particle</a:t>
            </a:r>
            <a:r>
              <a:rPr lang="es-ES" dirty="0"/>
              <a:t> </a:t>
            </a:r>
          </a:p>
          <a:p>
            <a:pPr algn="ctr"/>
            <a:r>
              <a:rPr lang="es-ES" dirty="0" err="1"/>
              <a:t>Many-body</a:t>
            </a:r>
            <a:endParaRPr lang="es-ES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1EFF897-B4E8-7234-8082-0B5313EAACE5}"/>
              </a:ext>
            </a:extLst>
          </p:cNvPr>
          <p:cNvSpPr/>
          <p:nvPr/>
        </p:nvSpPr>
        <p:spPr>
          <a:xfrm rot="5400000">
            <a:off x="7159456" y="2213907"/>
            <a:ext cx="61020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387EED9-6941-28B2-424B-A5E461ACDA55}"/>
              </a:ext>
            </a:extLst>
          </p:cNvPr>
          <p:cNvSpPr/>
          <p:nvPr/>
        </p:nvSpPr>
        <p:spPr>
          <a:xfrm rot="5400000">
            <a:off x="10087982" y="4989511"/>
            <a:ext cx="748576" cy="310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E9D500-EF2A-FD16-D9A6-49B3A2F7051E}"/>
              </a:ext>
            </a:extLst>
          </p:cNvPr>
          <p:cNvSpPr txBox="1"/>
          <p:nvPr/>
        </p:nvSpPr>
        <p:spPr>
          <a:xfrm>
            <a:off x="9245890" y="5593147"/>
            <a:ext cx="2510372" cy="6463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States</a:t>
            </a:r>
            <a:r>
              <a:rPr lang="es-ES" dirty="0"/>
              <a:t> </a:t>
            </a:r>
            <a:r>
              <a:rPr lang="es-ES" dirty="0" err="1"/>
              <a:t>populations</a:t>
            </a:r>
            <a:endParaRPr lang="es-ES" dirty="0"/>
          </a:p>
          <a:p>
            <a:pPr algn="ctr"/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recovery</a:t>
            </a:r>
            <a:r>
              <a:rPr lang="es-ES" dirty="0"/>
              <a:t> times</a:t>
            </a:r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C234017E-6FA2-B869-B4D2-311C1690C401}"/>
              </a:ext>
            </a:extLst>
          </p:cNvPr>
          <p:cNvSpPr/>
          <p:nvPr/>
        </p:nvSpPr>
        <p:spPr>
          <a:xfrm>
            <a:off x="9803878" y="4714927"/>
            <a:ext cx="483730" cy="48372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2C437F-740C-5C2E-791D-0587338FF2FC}"/>
              </a:ext>
            </a:extLst>
          </p:cNvPr>
          <p:cNvSpPr txBox="1"/>
          <p:nvPr/>
        </p:nvSpPr>
        <p:spPr>
          <a:xfrm>
            <a:off x="8110657" y="4817449"/>
            <a:ext cx="1574619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NACs</a:t>
            </a:r>
            <a:endParaRPr lang="es-ES" dirty="0"/>
          </a:p>
          <a:p>
            <a:pPr algn="ctr"/>
            <a:r>
              <a:rPr lang="es-ES" dirty="0" err="1"/>
              <a:t>Excit</a:t>
            </a:r>
            <a:r>
              <a:rPr lang="es-ES" dirty="0"/>
              <a:t>. </a:t>
            </a:r>
            <a:r>
              <a:rPr lang="es-ES" dirty="0" err="1"/>
              <a:t>energies</a:t>
            </a:r>
            <a:endParaRPr lang="es-ES" dirty="0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D8B2988A-660C-8D19-766C-0051C99E9CA8}"/>
              </a:ext>
            </a:extLst>
          </p:cNvPr>
          <p:cNvSpPr/>
          <p:nvPr/>
        </p:nvSpPr>
        <p:spPr>
          <a:xfrm rot="5400000">
            <a:off x="7538723" y="4789231"/>
            <a:ext cx="500100" cy="48372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6D65D4-0928-9302-8114-2AD092FB37D9}"/>
              </a:ext>
            </a:extLst>
          </p:cNvPr>
          <p:cNvSpPr txBox="1"/>
          <p:nvPr/>
        </p:nvSpPr>
        <p:spPr>
          <a:xfrm>
            <a:off x="9355236" y="1533205"/>
            <a:ext cx="221406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TSH </a:t>
            </a:r>
            <a:r>
              <a:rPr lang="es-ES" dirty="0" err="1"/>
              <a:t>method</a:t>
            </a:r>
            <a:endParaRPr lang="es-ES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74AA02D-60E3-B850-CE50-390F899CC803}"/>
              </a:ext>
            </a:extLst>
          </p:cNvPr>
          <p:cNvSpPr/>
          <p:nvPr/>
        </p:nvSpPr>
        <p:spPr>
          <a:xfrm rot="5400000">
            <a:off x="10195974" y="2204382"/>
            <a:ext cx="61020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8">
            <a:extLst>
              <a:ext uri="{FF2B5EF4-FFF2-40B4-BE49-F238E27FC236}">
                <a16:creationId xmlns:a16="http://schemas.microsoft.com/office/drawing/2014/main" id="{CB4EF4DF-86CD-B9FD-AE6A-0DAC64C92287}"/>
              </a:ext>
            </a:extLst>
          </p:cNvPr>
          <p:cNvSpPr txBox="1"/>
          <p:nvPr/>
        </p:nvSpPr>
        <p:spPr>
          <a:xfrm>
            <a:off x="126456" y="6459652"/>
            <a:ext cx="10908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Libra/cp2k workflow application: Modelling excited states in (TiO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2</a:t>
            </a:r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)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4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35" name="Marcador de número de diapositiva 1">
            <a:extLst>
              <a:ext uri="{FF2B5EF4-FFF2-40B4-BE49-F238E27FC236}">
                <a16:creationId xmlns:a16="http://schemas.microsoft.com/office/drawing/2014/main" id="{CCBCB330-E510-43E3-3641-C26D8C36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365CF8C5-E223-4A38-84A1-24D1311D8A09}" type="slidenum">
              <a:rPr lang="en-GB" smtClean="0"/>
              <a:t>6</a:t>
            </a:fld>
            <a:endParaRPr lang="en-GB" dirty="0"/>
          </a:p>
        </p:txBody>
      </p:sp>
      <p:sp>
        <p:nvSpPr>
          <p:cNvPr id="37" name="CuadroTexto 4">
            <a:extLst>
              <a:ext uri="{FF2B5EF4-FFF2-40B4-BE49-F238E27FC236}">
                <a16:creationId xmlns:a16="http://schemas.microsoft.com/office/drawing/2014/main" id="{F30ABE6D-055F-53EA-BD2F-53E8114FEDF1}"/>
              </a:ext>
            </a:extLst>
          </p:cNvPr>
          <p:cNvSpPr txBox="1"/>
          <p:nvPr/>
        </p:nvSpPr>
        <p:spPr>
          <a:xfrm>
            <a:off x="1625634" y="90733"/>
            <a:ext cx="8804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400" b="1" u="sng" dirty="0"/>
              <a:t>cp2k/Libra workflow overview:</a:t>
            </a:r>
            <a:endParaRPr lang="en-GB" b="1" u="sng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BB4745-BD50-0CB1-EEE1-D0EF69A33AD6}"/>
              </a:ext>
            </a:extLst>
          </p:cNvPr>
          <p:cNvSpPr/>
          <p:nvPr/>
        </p:nvSpPr>
        <p:spPr>
          <a:xfrm>
            <a:off x="3461892" y="2794634"/>
            <a:ext cx="2074268" cy="185232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7FD5D6-2E85-DDA4-D18F-BABBDAB31EBD}"/>
              </a:ext>
            </a:extLst>
          </p:cNvPr>
          <p:cNvSpPr txBox="1"/>
          <p:nvPr/>
        </p:nvSpPr>
        <p:spPr>
          <a:xfrm>
            <a:off x="3712516" y="2979554"/>
            <a:ext cx="16115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Computing the molecular orbital overlaps and time-overlaps</a:t>
            </a:r>
          </a:p>
          <a:p>
            <a:pPr algn="ctr"/>
            <a:br>
              <a:rPr lang="en-US" dirty="0"/>
            </a:br>
            <a:endParaRPr lang="es-E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9CC5E7-981C-C2B6-CA43-A976BAA0A635}"/>
              </a:ext>
            </a:extLst>
          </p:cNvPr>
          <p:cNvSpPr txBox="1"/>
          <p:nvPr/>
        </p:nvSpPr>
        <p:spPr>
          <a:xfrm>
            <a:off x="3344823" y="1543703"/>
            <a:ext cx="234694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/>
              <a:t>Excitations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TDDFT</a:t>
            </a:r>
          </a:p>
        </p:txBody>
      </p:sp>
      <p:sp>
        <p:nvSpPr>
          <p:cNvPr id="42" name="Arrow: Bent-Up 41">
            <a:extLst>
              <a:ext uri="{FF2B5EF4-FFF2-40B4-BE49-F238E27FC236}">
                <a16:creationId xmlns:a16="http://schemas.microsoft.com/office/drawing/2014/main" id="{0C1D1E2C-26FE-A6D7-3D03-66EEC64BC96D}"/>
              </a:ext>
            </a:extLst>
          </p:cNvPr>
          <p:cNvSpPr/>
          <p:nvPr/>
        </p:nvSpPr>
        <p:spPr>
          <a:xfrm rot="5400000">
            <a:off x="4531108" y="4812539"/>
            <a:ext cx="500100" cy="48372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BBEFC387-4888-F4FF-8A50-1326A0AFC9F6}"/>
              </a:ext>
            </a:extLst>
          </p:cNvPr>
          <p:cNvSpPr/>
          <p:nvPr/>
        </p:nvSpPr>
        <p:spPr>
          <a:xfrm rot="5400000">
            <a:off x="4181402" y="2213910"/>
            <a:ext cx="61020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0F8DC76-76FD-3E1C-D36A-58982D685413}"/>
              </a:ext>
            </a:extLst>
          </p:cNvPr>
          <p:cNvSpPr/>
          <p:nvPr/>
        </p:nvSpPr>
        <p:spPr>
          <a:xfrm>
            <a:off x="6441339" y="2746887"/>
            <a:ext cx="2074268" cy="185232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ACEE59-5B2D-2522-6CFC-A2D990A95714}"/>
              </a:ext>
            </a:extLst>
          </p:cNvPr>
          <p:cNvSpPr txBox="1"/>
          <p:nvPr/>
        </p:nvSpPr>
        <p:spPr>
          <a:xfrm>
            <a:off x="6670209" y="2937725"/>
            <a:ext cx="16165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Compute the nonadiabatic couplings, excitation energies,…</a:t>
            </a:r>
            <a:br>
              <a:rPr lang="en-US" dirty="0"/>
            </a:br>
            <a:endParaRPr lang="es-E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610034-6ADF-CBBE-6685-CF5A33A33634}"/>
              </a:ext>
            </a:extLst>
          </p:cNvPr>
          <p:cNvSpPr txBox="1"/>
          <p:nvPr/>
        </p:nvSpPr>
        <p:spPr>
          <a:xfrm>
            <a:off x="6357523" y="1273257"/>
            <a:ext cx="2214069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Singe</a:t>
            </a:r>
            <a:r>
              <a:rPr lang="es-ES" dirty="0"/>
              <a:t> </a:t>
            </a:r>
            <a:r>
              <a:rPr lang="es-ES" dirty="0" err="1"/>
              <a:t>Particle</a:t>
            </a:r>
            <a:r>
              <a:rPr lang="es-ES" dirty="0"/>
              <a:t> </a:t>
            </a:r>
          </a:p>
          <a:p>
            <a:pPr algn="ctr"/>
            <a:r>
              <a:rPr lang="es-ES" dirty="0" err="1"/>
              <a:t>Many-body</a:t>
            </a:r>
            <a:endParaRPr lang="es-ES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8BCF780D-BAB2-5811-C77F-FFB55E5C14B2}"/>
              </a:ext>
            </a:extLst>
          </p:cNvPr>
          <p:cNvSpPr/>
          <p:nvPr/>
        </p:nvSpPr>
        <p:spPr>
          <a:xfrm rot="5400000">
            <a:off x="7159456" y="2213908"/>
            <a:ext cx="61020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Arrow: Bent-Up 51">
            <a:extLst>
              <a:ext uri="{FF2B5EF4-FFF2-40B4-BE49-F238E27FC236}">
                <a16:creationId xmlns:a16="http://schemas.microsoft.com/office/drawing/2014/main" id="{E8B6529C-4F20-E7B9-DE1E-4E5FB8F3F2AE}"/>
              </a:ext>
            </a:extLst>
          </p:cNvPr>
          <p:cNvSpPr/>
          <p:nvPr/>
        </p:nvSpPr>
        <p:spPr>
          <a:xfrm rot="5400000">
            <a:off x="7538723" y="4789232"/>
            <a:ext cx="500100" cy="48372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4A7D4C-4CB4-9C01-2D92-561C4BC81092}"/>
              </a:ext>
            </a:extLst>
          </p:cNvPr>
          <p:cNvSpPr txBox="1"/>
          <p:nvPr/>
        </p:nvSpPr>
        <p:spPr>
          <a:xfrm>
            <a:off x="6357523" y="1273256"/>
            <a:ext cx="2214069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Singe</a:t>
            </a:r>
            <a:r>
              <a:rPr lang="es-ES" dirty="0"/>
              <a:t> </a:t>
            </a:r>
            <a:r>
              <a:rPr lang="es-ES" dirty="0" err="1"/>
              <a:t>Particle</a:t>
            </a:r>
            <a:r>
              <a:rPr lang="es-ES" dirty="0"/>
              <a:t> </a:t>
            </a:r>
          </a:p>
          <a:p>
            <a:pPr algn="ctr"/>
            <a:r>
              <a:rPr lang="es-ES" dirty="0" err="1"/>
              <a:t>Many-body</a:t>
            </a:r>
            <a:endParaRPr lang="es-ES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6A5DD01-7D1E-90C6-72CC-5CF864348F21}"/>
              </a:ext>
            </a:extLst>
          </p:cNvPr>
          <p:cNvSpPr/>
          <p:nvPr/>
        </p:nvSpPr>
        <p:spPr>
          <a:xfrm rot="5400000">
            <a:off x="7159456" y="2213907"/>
            <a:ext cx="61020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E95BBCC-AEC5-1528-7D39-94ED8141B83F}"/>
              </a:ext>
            </a:extLst>
          </p:cNvPr>
          <p:cNvSpPr/>
          <p:nvPr/>
        </p:nvSpPr>
        <p:spPr>
          <a:xfrm>
            <a:off x="6441339" y="2746886"/>
            <a:ext cx="2074268" cy="185232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8C7ED3-197C-FE8F-E0D6-5772317D70AB}"/>
              </a:ext>
            </a:extLst>
          </p:cNvPr>
          <p:cNvSpPr txBox="1"/>
          <p:nvPr/>
        </p:nvSpPr>
        <p:spPr>
          <a:xfrm>
            <a:off x="6670209" y="2937724"/>
            <a:ext cx="16165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Compute the nonadiabatic couplings, excitation energies,…</a:t>
            </a:r>
            <a:br>
              <a:rPr lang="en-US" dirty="0"/>
            </a:br>
            <a:endParaRPr lang="es-E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4150F2-64AB-43A7-9E69-5F2CBF93D9B9}"/>
              </a:ext>
            </a:extLst>
          </p:cNvPr>
          <p:cNvSpPr txBox="1"/>
          <p:nvPr/>
        </p:nvSpPr>
        <p:spPr>
          <a:xfrm>
            <a:off x="6357523" y="1273255"/>
            <a:ext cx="2214069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Singe</a:t>
            </a:r>
            <a:r>
              <a:rPr lang="es-ES" dirty="0"/>
              <a:t> </a:t>
            </a:r>
            <a:r>
              <a:rPr lang="es-ES" dirty="0" err="1"/>
              <a:t>Particle</a:t>
            </a:r>
            <a:r>
              <a:rPr lang="es-ES" dirty="0"/>
              <a:t> </a:t>
            </a:r>
          </a:p>
          <a:p>
            <a:pPr algn="ctr"/>
            <a:r>
              <a:rPr lang="es-ES" dirty="0" err="1"/>
              <a:t>Many-body</a:t>
            </a:r>
            <a:endParaRPr lang="es-E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8F85961A-1F95-9BA4-7D53-73B7237D394B}"/>
              </a:ext>
            </a:extLst>
          </p:cNvPr>
          <p:cNvSpPr/>
          <p:nvPr/>
        </p:nvSpPr>
        <p:spPr>
          <a:xfrm rot="5400000">
            <a:off x="7159456" y="2213906"/>
            <a:ext cx="61020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071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74FFD04-15D7-4666-A00E-C5B5A10B2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69310"/>
            <a:ext cx="1312025" cy="365125"/>
          </a:xfrm>
        </p:spPr>
        <p:txBody>
          <a:bodyPr/>
          <a:lstStyle/>
          <a:p>
            <a:fld id="{365CF8C5-E223-4A38-84A1-24D1311D8A09}" type="slidenum">
              <a:rPr lang="en-GB" smtClean="0"/>
              <a:t>7</a:t>
            </a:fld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58823D2-68AA-F53A-B422-583F0495A826}"/>
              </a:ext>
            </a:extLst>
          </p:cNvPr>
          <p:cNvSpPr/>
          <p:nvPr/>
        </p:nvSpPr>
        <p:spPr>
          <a:xfrm>
            <a:off x="614108" y="3119027"/>
            <a:ext cx="2074268" cy="18523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49EE11-D533-56D6-8FD7-A6BC4D73E57E}"/>
              </a:ext>
            </a:extLst>
          </p:cNvPr>
          <p:cNvSpPr txBox="1"/>
          <p:nvPr/>
        </p:nvSpPr>
        <p:spPr>
          <a:xfrm>
            <a:off x="972943" y="3506581"/>
            <a:ext cx="13565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Running molecular dynamics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FE7A72-10F8-CEAB-50D8-EF8A84539747}"/>
              </a:ext>
            </a:extLst>
          </p:cNvPr>
          <p:cNvSpPr/>
          <p:nvPr/>
        </p:nvSpPr>
        <p:spPr>
          <a:xfrm>
            <a:off x="3597907" y="3119026"/>
            <a:ext cx="2074268" cy="1852323"/>
          </a:xfrm>
          <a:prstGeom prst="ellips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ADE865-9B7F-75C2-CF23-4CAB0F7BEC32}"/>
              </a:ext>
            </a:extLst>
          </p:cNvPr>
          <p:cNvSpPr txBox="1"/>
          <p:nvPr/>
        </p:nvSpPr>
        <p:spPr>
          <a:xfrm>
            <a:off x="3848531" y="3312572"/>
            <a:ext cx="16115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Computing the molecular orbital overlaps and time-overlaps</a:t>
            </a:r>
          </a:p>
          <a:p>
            <a:pPr algn="ctr"/>
            <a:br>
              <a:rPr lang="en-US" dirty="0"/>
            </a:br>
            <a:endParaRPr lang="es-ES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405F8F0-D4B3-7A90-579C-A8727C1F345D}"/>
              </a:ext>
            </a:extLst>
          </p:cNvPr>
          <p:cNvSpPr/>
          <p:nvPr/>
        </p:nvSpPr>
        <p:spPr>
          <a:xfrm>
            <a:off x="2838039" y="3814358"/>
            <a:ext cx="61020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A28E92-84A9-29EB-9605-3A7D94D772DF}"/>
              </a:ext>
            </a:extLst>
          </p:cNvPr>
          <p:cNvSpPr txBox="1"/>
          <p:nvPr/>
        </p:nvSpPr>
        <p:spPr>
          <a:xfrm>
            <a:off x="411983" y="1218422"/>
            <a:ext cx="247851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/>
              <a:t>classical</a:t>
            </a:r>
            <a:r>
              <a:rPr lang="es-ES" dirty="0"/>
              <a:t> MD (</a:t>
            </a:r>
            <a:r>
              <a:rPr lang="es-ES" dirty="0" err="1"/>
              <a:t>force</a:t>
            </a:r>
            <a:r>
              <a:rPr lang="es-ES" dirty="0"/>
              <a:t> </a:t>
            </a:r>
            <a:r>
              <a:rPr lang="es-ES" dirty="0" err="1"/>
              <a:t>field</a:t>
            </a:r>
            <a:r>
              <a:rPr lang="es-ES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B38F18-A428-EC62-5CC3-0FBE112CA4FE}"/>
              </a:ext>
            </a:extLst>
          </p:cNvPr>
          <p:cNvSpPr txBox="1"/>
          <p:nvPr/>
        </p:nvSpPr>
        <p:spPr>
          <a:xfrm>
            <a:off x="3480836" y="2140132"/>
            <a:ext cx="234695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/>
              <a:t>Excitations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TDDFT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1E1CD-7B4B-657A-29DC-7B349E492A7E}"/>
              </a:ext>
            </a:extLst>
          </p:cNvPr>
          <p:cNvSpPr txBox="1"/>
          <p:nvPr/>
        </p:nvSpPr>
        <p:spPr>
          <a:xfrm>
            <a:off x="2227386" y="5328415"/>
            <a:ext cx="173781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/>
              <a:t>trajectory</a:t>
            </a:r>
            <a:r>
              <a:rPr lang="es-ES" dirty="0"/>
              <a:t> </a:t>
            </a:r>
            <a:r>
              <a:rPr lang="es-ES" dirty="0" err="1"/>
              <a:t>movie</a:t>
            </a:r>
            <a:r>
              <a:rPr lang="es-ES" dirty="0"/>
              <a:t> </a:t>
            </a: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C828BCD7-1C42-C538-EF33-386878342E11}"/>
              </a:ext>
            </a:extLst>
          </p:cNvPr>
          <p:cNvSpPr/>
          <p:nvPr/>
        </p:nvSpPr>
        <p:spPr>
          <a:xfrm rot="5400000">
            <a:off x="1578064" y="5140348"/>
            <a:ext cx="500100" cy="48372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E1E92341-9EB8-9B49-5656-9EBBD904AF70}"/>
              </a:ext>
            </a:extLst>
          </p:cNvPr>
          <p:cNvSpPr txBox="1"/>
          <p:nvPr/>
        </p:nvSpPr>
        <p:spPr>
          <a:xfrm>
            <a:off x="1693984" y="237305"/>
            <a:ext cx="8804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000" b="1" u="sng" dirty="0"/>
              <a:t>cp2k/Libra workflows: step 1</a:t>
            </a:r>
            <a:r>
              <a:rPr lang="en-GB" sz="2000" dirty="0"/>
              <a:t> </a:t>
            </a:r>
            <a:endParaRPr lang="en-GB" sz="2800" b="1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7B3EFA-C2E3-81B4-31A4-7D37480FA8FC}"/>
              </a:ext>
            </a:extLst>
          </p:cNvPr>
          <p:cNvSpPr txBox="1"/>
          <p:nvPr/>
        </p:nvSpPr>
        <p:spPr>
          <a:xfrm>
            <a:off x="7179309" y="1203622"/>
            <a:ext cx="407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Test-</a:t>
            </a:r>
            <a:r>
              <a:rPr lang="es-ES" dirty="0" err="1"/>
              <a:t>system</a:t>
            </a:r>
            <a:r>
              <a:rPr lang="es-ES" dirty="0"/>
              <a:t>: </a:t>
            </a:r>
            <a:r>
              <a:rPr lang="es-ES" dirty="0" err="1"/>
              <a:t>globally</a:t>
            </a:r>
            <a:r>
              <a:rPr lang="es-ES" dirty="0"/>
              <a:t> </a:t>
            </a:r>
            <a:r>
              <a:rPr lang="es-ES" dirty="0" err="1"/>
              <a:t>optimized</a:t>
            </a:r>
            <a:r>
              <a:rPr lang="es-ES" dirty="0"/>
              <a:t> (TiO</a:t>
            </a:r>
            <a:r>
              <a:rPr lang="es-ES" baseline="-25000" dirty="0"/>
              <a:t>2</a:t>
            </a:r>
            <a:r>
              <a:rPr lang="es-ES" dirty="0"/>
              <a:t>)</a:t>
            </a:r>
            <a:r>
              <a:rPr lang="es-ES" baseline="-25000" dirty="0"/>
              <a:t>4NP</a:t>
            </a:r>
          </a:p>
          <a:p>
            <a:endParaRPr lang="en-GB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434480D-DF0F-F53C-83FF-652C548F28D7}"/>
              </a:ext>
            </a:extLst>
          </p:cNvPr>
          <p:cNvSpPr/>
          <p:nvPr/>
        </p:nvSpPr>
        <p:spPr>
          <a:xfrm rot="5400000">
            <a:off x="1285339" y="2468476"/>
            <a:ext cx="777772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55A0546-420E-0678-A9E0-96CBA00B7196}"/>
              </a:ext>
            </a:extLst>
          </p:cNvPr>
          <p:cNvSpPr/>
          <p:nvPr/>
        </p:nvSpPr>
        <p:spPr>
          <a:xfrm rot="5400000">
            <a:off x="4448142" y="2678746"/>
            <a:ext cx="373797" cy="30777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078571-7E5F-C5A3-C3AF-D4DE90339D05}"/>
              </a:ext>
            </a:extLst>
          </p:cNvPr>
          <p:cNvSpPr txBox="1"/>
          <p:nvPr/>
        </p:nvSpPr>
        <p:spPr>
          <a:xfrm>
            <a:off x="1145198" y="1700742"/>
            <a:ext cx="101207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MD-DFT</a:t>
            </a:r>
          </a:p>
        </p:txBody>
      </p:sp>
      <p:sp>
        <p:nvSpPr>
          <p:cNvPr id="6" name="CuadroTexto 8">
            <a:extLst>
              <a:ext uri="{FF2B5EF4-FFF2-40B4-BE49-F238E27FC236}">
                <a16:creationId xmlns:a16="http://schemas.microsoft.com/office/drawing/2014/main" id="{6599A8F8-E30C-BC25-2554-104565D9AF53}"/>
              </a:ext>
            </a:extLst>
          </p:cNvPr>
          <p:cNvSpPr txBox="1"/>
          <p:nvPr/>
        </p:nvSpPr>
        <p:spPr>
          <a:xfrm>
            <a:off x="126456" y="6459652"/>
            <a:ext cx="10908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Libra/cp2k workflow application: Modelling excited states in (TiO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2</a:t>
            </a:r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)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4</a:t>
            </a:r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657743-3D72-BCD0-FA9B-9955B200B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366" y="1712554"/>
            <a:ext cx="3551094" cy="3095609"/>
          </a:xfrm>
          <a:prstGeom prst="rect">
            <a:avLst/>
          </a:prstGeom>
        </p:spPr>
      </p:pic>
      <p:sp>
        <p:nvSpPr>
          <p:cNvPr id="40" name="Arrow: Bent-Up 39">
            <a:extLst>
              <a:ext uri="{FF2B5EF4-FFF2-40B4-BE49-F238E27FC236}">
                <a16:creationId xmlns:a16="http://schemas.microsoft.com/office/drawing/2014/main" id="{3910A119-18FA-F3AA-1FBA-DEFE5EAEA6EB}"/>
              </a:ext>
            </a:extLst>
          </p:cNvPr>
          <p:cNvSpPr/>
          <p:nvPr/>
        </p:nvSpPr>
        <p:spPr>
          <a:xfrm>
            <a:off x="4122609" y="5086550"/>
            <a:ext cx="483730" cy="483729"/>
          </a:xfrm>
          <a:prstGeom prst="bent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FDB6C6-A8C4-7E50-E294-7AC154C28FAF}"/>
              </a:ext>
            </a:extLst>
          </p:cNvPr>
          <p:cNvSpPr txBox="1"/>
          <p:nvPr/>
        </p:nvSpPr>
        <p:spPr>
          <a:xfrm>
            <a:off x="7059570" y="5014574"/>
            <a:ext cx="43126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0" i="0" dirty="0">
                <a:solidFill>
                  <a:srgbClr val="000000"/>
                </a:solidFill>
                <a:effectLst/>
                <a:latin typeface="LMSans10-Regular"/>
              </a:rPr>
              <a:t>(MD) Simulations -&gt; 1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Sans10-Regular"/>
              </a:rPr>
              <a:t>ps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Sans10-Regular"/>
              </a:rPr>
              <a:t> trajectory at 300 K</a:t>
            </a:r>
          </a:p>
          <a:p>
            <a:pPr algn="ctr"/>
            <a:r>
              <a:rPr lang="en-GB" dirty="0">
                <a:solidFill>
                  <a:srgbClr val="000000"/>
                </a:solidFill>
                <a:latin typeface="LMSans10-Regular"/>
              </a:rPr>
              <a:t>GULP: Classical MD (</a:t>
            </a:r>
            <a:r>
              <a:rPr lang="en-GB" dirty="0" err="1">
                <a:solidFill>
                  <a:srgbClr val="000000"/>
                </a:solidFill>
                <a:latin typeface="LMSans10-Regular"/>
              </a:rPr>
              <a:t>NanoTiO</a:t>
            </a:r>
            <a:r>
              <a:rPr lang="en-GB" dirty="0">
                <a:solidFill>
                  <a:srgbClr val="000000"/>
                </a:solidFill>
                <a:latin typeface="LMSans10-Regular"/>
              </a:rPr>
              <a:t> IP) </a:t>
            </a:r>
          </a:p>
          <a:p>
            <a:pPr algn="ctr"/>
            <a:r>
              <a:rPr lang="en-GB" dirty="0">
                <a:solidFill>
                  <a:srgbClr val="000000"/>
                </a:solidFill>
                <a:latin typeface="LMSans10-Regular"/>
              </a:rPr>
              <a:t>CP2K: ab-initio MD (PBE)</a:t>
            </a:r>
          </a:p>
          <a:p>
            <a:pPr algn="ctr"/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6785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74FFD04-15D7-4666-A00E-C5B5A10B2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69310"/>
            <a:ext cx="1312025" cy="365125"/>
          </a:xfrm>
        </p:spPr>
        <p:txBody>
          <a:bodyPr/>
          <a:lstStyle/>
          <a:p>
            <a:fld id="{365CF8C5-E223-4A38-84A1-24D1311D8A09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CuadroTexto 8">
            <a:extLst>
              <a:ext uri="{FF2B5EF4-FFF2-40B4-BE49-F238E27FC236}">
                <a16:creationId xmlns:a16="http://schemas.microsoft.com/office/drawing/2014/main" id="{6599A8F8-E30C-BC25-2554-104565D9AF53}"/>
              </a:ext>
            </a:extLst>
          </p:cNvPr>
          <p:cNvSpPr txBox="1"/>
          <p:nvPr/>
        </p:nvSpPr>
        <p:spPr>
          <a:xfrm>
            <a:off x="126456" y="6459652"/>
            <a:ext cx="10908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Libra/cp2k workflow application: Modelling excited states in (TiO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2</a:t>
            </a:r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)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4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FBE462-E07C-B760-796F-648401E1F0B3}"/>
              </a:ext>
            </a:extLst>
          </p:cNvPr>
          <p:cNvSpPr txBox="1"/>
          <p:nvPr/>
        </p:nvSpPr>
        <p:spPr>
          <a:xfrm>
            <a:off x="7271203" y="2233478"/>
            <a:ext cx="4312687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800" b="0" i="0" dirty="0">
                <a:solidFill>
                  <a:srgbClr val="000000"/>
                </a:solidFill>
                <a:effectLst/>
                <a:latin typeface="LMSans10-Regular"/>
              </a:rPr>
              <a:t>4 methodologies:</a:t>
            </a:r>
          </a:p>
          <a:p>
            <a:pPr marL="400050" indent="-400050" algn="ctr">
              <a:buAutoNum type="romanLcParenBoth"/>
            </a:pPr>
            <a:r>
              <a:rPr lang="en-GB" u="sng" dirty="0">
                <a:solidFill>
                  <a:srgbClr val="000000"/>
                </a:solidFill>
                <a:latin typeface="LMSans10-Regular"/>
              </a:rPr>
              <a:t>IP MD + PBE TD-DFT</a:t>
            </a:r>
          </a:p>
          <a:p>
            <a:pPr marL="400050" indent="-400050" algn="ctr">
              <a:buAutoNum type="romanLcParenBoth"/>
            </a:pPr>
            <a:r>
              <a:rPr lang="en-GB" u="sng" dirty="0">
                <a:solidFill>
                  <a:srgbClr val="000000"/>
                </a:solidFill>
                <a:latin typeface="LMSans10-Regular"/>
              </a:rPr>
              <a:t>IP MD + PBE0 TD-DFT</a:t>
            </a:r>
          </a:p>
          <a:p>
            <a:pPr marL="400050" indent="-400050" algn="ctr">
              <a:buAutoNum type="romanLcParenBoth"/>
            </a:pPr>
            <a:r>
              <a:rPr lang="en-GB" u="sng" dirty="0">
                <a:solidFill>
                  <a:srgbClr val="000000"/>
                </a:solidFill>
                <a:latin typeface="LMSans10-Regular"/>
              </a:rPr>
              <a:t>DFT MD + PBE TD-DFT</a:t>
            </a:r>
          </a:p>
          <a:p>
            <a:pPr marL="400050" indent="-400050" algn="ctr">
              <a:buAutoNum type="romanLcParenBoth"/>
            </a:pPr>
            <a:r>
              <a:rPr lang="en-GB" u="sng" dirty="0">
                <a:solidFill>
                  <a:srgbClr val="000000"/>
                </a:solidFill>
                <a:latin typeface="LMSans10-Regular"/>
              </a:rPr>
              <a:t>DFT MD + PBE0 TD-DFT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0F1AA17-8E3E-EFBB-AA48-7364266D3102}"/>
              </a:ext>
            </a:extLst>
          </p:cNvPr>
          <p:cNvSpPr/>
          <p:nvPr/>
        </p:nvSpPr>
        <p:spPr>
          <a:xfrm>
            <a:off x="614108" y="3119027"/>
            <a:ext cx="2074268" cy="185232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074FC1-420B-A52D-67B2-82A7AB7B27E6}"/>
              </a:ext>
            </a:extLst>
          </p:cNvPr>
          <p:cNvSpPr txBox="1"/>
          <p:nvPr/>
        </p:nvSpPr>
        <p:spPr>
          <a:xfrm>
            <a:off x="972943" y="3506581"/>
            <a:ext cx="13565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Running molecular dynamics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A4BC2F2-5808-193E-AE0A-A92E8E7E7B82}"/>
              </a:ext>
            </a:extLst>
          </p:cNvPr>
          <p:cNvSpPr/>
          <p:nvPr/>
        </p:nvSpPr>
        <p:spPr>
          <a:xfrm>
            <a:off x="3597907" y="3119026"/>
            <a:ext cx="2074268" cy="185232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noFill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48073A3-3731-2975-F35F-512C0840D12C}"/>
              </a:ext>
            </a:extLst>
          </p:cNvPr>
          <p:cNvSpPr txBox="1"/>
          <p:nvPr/>
        </p:nvSpPr>
        <p:spPr>
          <a:xfrm>
            <a:off x="3848531" y="3312572"/>
            <a:ext cx="16115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Computing the molecular orbital overlaps and time-overlaps</a:t>
            </a:r>
          </a:p>
          <a:p>
            <a:pPr algn="ctr"/>
            <a:br>
              <a:rPr lang="en-US" dirty="0"/>
            </a:br>
            <a:endParaRPr lang="es-ES" dirty="0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77EBE506-1C77-8472-D9D7-A09A4B9DFB5F}"/>
              </a:ext>
            </a:extLst>
          </p:cNvPr>
          <p:cNvSpPr/>
          <p:nvPr/>
        </p:nvSpPr>
        <p:spPr>
          <a:xfrm>
            <a:off x="2838039" y="3814358"/>
            <a:ext cx="61020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FBB7C81-CE51-A28F-7092-E2F65B6CC468}"/>
              </a:ext>
            </a:extLst>
          </p:cNvPr>
          <p:cNvSpPr txBox="1"/>
          <p:nvPr/>
        </p:nvSpPr>
        <p:spPr>
          <a:xfrm>
            <a:off x="411983" y="1218422"/>
            <a:ext cx="247851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/>
              <a:t>classical</a:t>
            </a:r>
            <a:r>
              <a:rPr lang="es-ES" dirty="0"/>
              <a:t> MD (</a:t>
            </a:r>
            <a:r>
              <a:rPr lang="es-ES" dirty="0" err="1"/>
              <a:t>force</a:t>
            </a:r>
            <a:r>
              <a:rPr lang="es-ES" dirty="0"/>
              <a:t> </a:t>
            </a:r>
            <a:r>
              <a:rPr lang="es-ES" dirty="0" err="1"/>
              <a:t>field</a:t>
            </a:r>
            <a:r>
              <a:rPr lang="es-ES" dirty="0"/>
              <a:t>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1A71A2-ED3A-72FD-EA1F-6EF5AE7107B3}"/>
              </a:ext>
            </a:extLst>
          </p:cNvPr>
          <p:cNvSpPr txBox="1"/>
          <p:nvPr/>
        </p:nvSpPr>
        <p:spPr>
          <a:xfrm>
            <a:off x="3448244" y="1630723"/>
            <a:ext cx="248181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/>
              <a:t>Excitations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TDDFT:</a:t>
            </a:r>
          </a:p>
          <a:p>
            <a:pPr algn="ctr"/>
            <a:r>
              <a:rPr lang="es-ES" dirty="0"/>
              <a:t>PBE and PBE0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A1DE295-B417-C1E5-194B-F809707942B6}"/>
              </a:ext>
            </a:extLst>
          </p:cNvPr>
          <p:cNvSpPr txBox="1"/>
          <p:nvPr/>
        </p:nvSpPr>
        <p:spPr>
          <a:xfrm>
            <a:off x="2227386" y="5328415"/>
            <a:ext cx="173781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/>
              <a:t>trajectory</a:t>
            </a:r>
            <a:r>
              <a:rPr lang="es-ES" dirty="0"/>
              <a:t> </a:t>
            </a:r>
            <a:r>
              <a:rPr lang="es-ES" dirty="0" err="1"/>
              <a:t>movie</a:t>
            </a:r>
            <a:r>
              <a:rPr lang="es-ES" dirty="0"/>
              <a:t> </a:t>
            </a:r>
          </a:p>
        </p:txBody>
      </p:sp>
      <p:sp>
        <p:nvSpPr>
          <p:cNvPr id="73" name="Arrow: Bent-Up 72">
            <a:extLst>
              <a:ext uri="{FF2B5EF4-FFF2-40B4-BE49-F238E27FC236}">
                <a16:creationId xmlns:a16="http://schemas.microsoft.com/office/drawing/2014/main" id="{7CCADD3A-F684-8DEF-D79A-E4A12C01E93B}"/>
              </a:ext>
            </a:extLst>
          </p:cNvPr>
          <p:cNvSpPr/>
          <p:nvPr/>
        </p:nvSpPr>
        <p:spPr>
          <a:xfrm rot="5400000">
            <a:off x="1578064" y="5140348"/>
            <a:ext cx="500100" cy="48372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318A3CD4-AC4A-A243-A12B-F15F94BC58B9}"/>
              </a:ext>
            </a:extLst>
          </p:cNvPr>
          <p:cNvSpPr/>
          <p:nvPr/>
        </p:nvSpPr>
        <p:spPr>
          <a:xfrm rot="5400000">
            <a:off x="1285339" y="2468476"/>
            <a:ext cx="777772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A440D492-DC3B-1B49-C098-5F6B3EFF1DF1}"/>
              </a:ext>
            </a:extLst>
          </p:cNvPr>
          <p:cNvSpPr/>
          <p:nvPr/>
        </p:nvSpPr>
        <p:spPr>
          <a:xfrm rot="5400000">
            <a:off x="4311874" y="2542479"/>
            <a:ext cx="646331" cy="307777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AA75AF5-D969-E51D-8D5B-0ABB6125A099}"/>
              </a:ext>
            </a:extLst>
          </p:cNvPr>
          <p:cNvSpPr txBox="1"/>
          <p:nvPr/>
        </p:nvSpPr>
        <p:spPr>
          <a:xfrm>
            <a:off x="1145198" y="1700742"/>
            <a:ext cx="101207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MD-DFT</a:t>
            </a:r>
          </a:p>
        </p:txBody>
      </p:sp>
      <p:sp>
        <p:nvSpPr>
          <p:cNvPr id="77" name="Arrow: Bent-Up 76">
            <a:extLst>
              <a:ext uri="{FF2B5EF4-FFF2-40B4-BE49-F238E27FC236}">
                <a16:creationId xmlns:a16="http://schemas.microsoft.com/office/drawing/2014/main" id="{0184AC34-5D70-8751-1D26-4DE50BE09DC3}"/>
              </a:ext>
            </a:extLst>
          </p:cNvPr>
          <p:cNvSpPr/>
          <p:nvPr/>
        </p:nvSpPr>
        <p:spPr>
          <a:xfrm>
            <a:off x="4122609" y="5086550"/>
            <a:ext cx="483730" cy="483729"/>
          </a:xfrm>
          <a:prstGeom prst="bentUp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D49DEF-8D13-C117-FF03-E55B27EA0DBF}"/>
              </a:ext>
            </a:extLst>
          </p:cNvPr>
          <p:cNvSpPr txBox="1"/>
          <p:nvPr/>
        </p:nvSpPr>
        <p:spPr>
          <a:xfrm>
            <a:off x="8203582" y="1594056"/>
            <a:ext cx="244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After step 1 and step 2:</a:t>
            </a:r>
            <a:endParaRPr lang="en-GB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ACD470-766F-CD9B-B24A-3A48EFA0EE53}"/>
              </a:ext>
            </a:extLst>
          </p:cNvPr>
          <p:cNvSpPr txBox="1"/>
          <p:nvPr/>
        </p:nvSpPr>
        <p:spPr>
          <a:xfrm>
            <a:off x="6959598" y="4045187"/>
            <a:ext cx="49358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-</a:t>
            </a:r>
            <a:r>
              <a:rPr lang="es-ES" sz="2400" dirty="0" err="1"/>
              <a:t>Analyze</a:t>
            </a:r>
            <a:r>
              <a:rPr lang="es-ES" sz="2400" dirty="0"/>
              <a:t> the </a:t>
            </a:r>
            <a:r>
              <a:rPr lang="es-ES" sz="2400" dirty="0" err="1"/>
              <a:t>effect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the </a:t>
            </a:r>
            <a:r>
              <a:rPr lang="es-ES" sz="2400" dirty="0" err="1"/>
              <a:t>methodology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</a:t>
            </a:r>
            <a:r>
              <a:rPr lang="es-ES" sz="2400" dirty="0" err="1"/>
              <a:t>preparing</a:t>
            </a:r>
            <a:r>
              <a:rPr lang="es-ES" sz="2400" dirty="0"/>
              <a:t> </a:t>
            </a:r>
            <a:r>
              <a:rPr lang="es-ES" sz="2400" dirty="0" err="1"/>
              <a:t>our</a:t>
            </a:r>
            <a:r>
              <a:rPr lang="es-ES" sz="2400" dirty="0"/>
              <a:t> </a:t>
            </a:r>
            <a:r>
              <a:rPr lang="es-ES" sz="2400" dirty="0" err="1"/>
              <a:t>trajectoy</a:t>
            </a:r>
            <a:r>
              <a:rPr lang="es-ES" sz="2400" dirty="0"/>
              <a:t> file</a:t>
            </a:r>
          </a:p>
          <a:p>
            <a:pPr algn="ctr"/>
            <a:endParaRPr lang="es-ES" sz="2400" dirty="0"/>
          </a:p>
          <a:p>
            <a:pPr algn="ctr"/>
            <a:r>
              <a:rPr lang="es-ES" sz="2400" dirty="0"/>
              <a:t>-PBE vs PBE0 </a:t>
            </a:r>
            <a:r>
              <a:rPr lang="es-ES" sz="2400" dirty="0" err="1"/>
              <a:t>treatment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excitations</a:t>
            </a:r>
            <a:endParaRPr lang="en-GB" sz="2400" dirty="0"/>
          </a:p>
        </p:txBody>
      </p:sp>
      <p:sp>
        <p:nvSpPr>
          <p:cNvPr id="80" name="CuadroTexto 4">
            <a:extLst>
              <a:ext uri="{FF2B5EF4-FFF2-40B4-BE49-F238E27FC236}">
                <a16:creationId xmlns:a16="http://schemas.microsoft.com/office/drawing/2014/main" id="{D5A26054-B614-AB53-91B4-5D96AE3735BE}"/>
              </a:ext>
            </a:extLst>
          </p:cNvPr>
          <p:cNvSpPr txBox="1"/>
          <p:nvPr/>
        </p:nvSpPr>
        <p:spPr>
          <a:xfrm>
            <a:off x="1693984" y="198528"/>
            <a:ext cx="8804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000" b="1" u="sng" dirty="0"/>
              <a:t>cp2k/Libra workflows: step 2</a:t>
            </a:r>
            <a:r>
              <a:rPr lang="en-GB" sz="2000" dirty="0"/>
              <a:t> </a:t>
            </a:r>
            <a:endParaRPr lang="en-GB" sz="2800" b="1" u="sng" dirty="0"/>
          </a:p>
        </p:txBody>
      </p:sp>
    </p:spTree>
    <p:extLst>
      <p:ext uri="{BB962C8B-B14F-4D97-AF65-F5344CB8AC3E}">
        <p14:creationId xmlns:p14="http://schemas.microsoft.com/office/powerpoint/2010/main" val="3970449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74FFD04-15D7-4666-A00E-C5B5A10B2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CF8C5-E223-4A38-84A1-24D1311D8A09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CuadroTexto 8">
            <a:extLst>
              <a:ext uri="{FF2B5EF4-FFF2-40B4-BE49-F238E27FC236}">
                <a16:creationId xmlns:a16="http://schemas.microsoft.com/office/drawing/2014/main" id="{6D254244-15AF-846C-DB65-655FC8ABABD7}"/>
              </a:ext>
            </a:extLst>
          </p:cNvPr>
          <p:cNvSpPr txBox="1"/>
          <p:nvPr/>
        </p:nvSpPr>
        <p:spPr>
          <a:xfrm>
            <a:off x="126456" y="6459652"/>
            <a:ext cx="10908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Libra/cp2k workflow application: Modelling excited states in (TiO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2</a:t>
            </a:r>
            <a:r>
              <a:rPr lang="en-GB" sz="1600" b="0" i="0" dirty="0">
                <a:solidFill>
                  <a:schemeClr val="bg1"/>
                </a:solidFill>
                <a:effectLst/>
                <a:latin typeface="LMSans17-Regular"/>
              </a:rPr>
              <a:t>)</a:t>
            </a:r>
            <a:r>
              <a:rPr lang="en-GB" sz="1600" b="0" i="0" baseline="-25000" dirty="0">
                <a:solidFill>
                  <a:schemeClr val="bg1"/>
                </a:solidFill>
                <a:effectLst/>
                <a:latin typeface="LMRoman12-Regular"/>
              </a:rPr>
              <a:t>4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88B9F8A-B29E-DDCC-3EDF-DC6DEA7B0DEC}"/>
              </a:ext>
            </a:extLst>
          </p:cNvPr>
          <p:cNvSpPr/>
          <p:nvPr/>
        </p:nvSpPr>
        <p:spPr>
          <a:xfrm>
            <a:off x="3764814" y="2823086"/>
            <a:ext cx="2074268" cy="1852323"/>
          </a:xfrm>
          <a:prstGeom prst="ellips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37E478-6D72-B251-A8D9-392333C3B4DA}"/>
              </a:ext>
            </a:extLst>
          </p:cNvPr>
          <p:cNvSpPr txBox="1"/>
          <p:nvPr/>
        </p:nvSpPr>
        <p:spPr>
          <a:xfrm>
            <a:off x="3993684" y="3013924"/>
            <a:ext cx="16165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Compute the nonadiabatic couplings, excitation energies,…</a:t>
            </a:r>
            <a:br>
              <a:rPr lang="en-US" dirty="0"/>
            </a:br>
            <a:endParaRPr lang="es-ES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A9FF625-6645-194C-699B-C7D1D85C83EF}"/>
              </a:ext>
            </a:extLst>
          </p:cNvPr>
          <p:cNvSpPr/>
          <p:nvPr/>
        </p:nvSpPr>
        <p:spPr>
          <a:xfrm>
            <a:off x="3015248" y="3508582"/>
            <a:ext cx="61020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Arrow: Bent-Up 36">
            <a:extLst>
              <a:ext uri="{FF2B5EF4-FFF2-40B4-BE49-F238E27FC236}">
                <a16:creationId xmlns:a16="http://schemas.microsoft.com/office/drawing/2014/main" id="{3CC409AE-C194-32F0-1B5F-8FCC49B0AA99}"/>
              </a:ext>
            </a:extLst>
          </p:cNvPr>
          <p:cNvSpPr/>
          <p:nvPr/>
        </p:nvSpPr>
        <p:spPr>
          <a:xfrm>
            <a:off x="4304304" y="4809222"/>
            <a:ext cx="483730" cy="483729"/>
          </a:xfrm>
          <a:prstGeom prst="bent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250D1B-6A30-3965-8AB9-59EC40909BC8}"/>
              </a:ext>
            </a:extLst>
          </p:cNvPr>
          <p:cNvSpPr txBox="1"/>
          <p:nvPr/>
        </p:nvSpPr>
        <p:spPr>
          <a:xfrm>
            <a:off x="2456864" y="5038266"/>
            <a:ext cx="17885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time-</a:t>
            </a:r>
            <a:r>
              <a:rPr lang="es-ES" dirty="0" err="1"/>
              <a:t>overlaps</a:t>
            </a:r>
            <a:r>
              <a:rPr lang="es-ES" dirty="0"/>
              <a:t>, CI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A214AC-9274-1A14-F40F-AB14EB299138}"/>
              </a:ext>
            </a:extLst>
          </p:cNvPr>
          <p:cNvSpPr txBox="1"/>
          <p:nvPr/>
        </p:nvSpPr>
        <p:spPr>
          <a:xfrm>
            <a:off x="3680999" y="1355196"/>
            <a:ext cx="2214069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Single </a:t>
            </a:r>
            <a:r>
              <a:rPr lang="es-ES" dirty="0" err="1"/>
              <a:t>Particle</a:t>
            </a:r>
            <a:endParaRPr lang="es-ES" dirty="0"/>
          </a:p>
          <a:p>
            <a:pPr algn="ctr"/>
            <a:r>
              <a:rPr lang="es-ES" dirty="0" err="1"/>
              <a:t>Many-body</a:t>
            </a:r>
            <a:endParaRPr lang="es-ES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D755E99-FF2E-7B20-15E2-D8AEE6CBEA7D}"/>
              </a:ext>
            </a:extLst>
          </p:cNvPr>
          <p:cNvSpPr/>
          <p:nvPr/>
        </p:nvSpPr>
        <p:spPr>
          <a:xfrm rot="5400000">
            <a:off x="4482931" y="2290107"/>
            <a:ext cx="610205" cy="30777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2FD7A65-A2C5-9F5E-3AA8-89631D9F664E}"/>
              </a:ext>
            </a:extLst>
          </p:cNvPr>
          <p:cNvSpPr/>
          <p:nvPr/>
        </p:nvSpPr>
        <p:spPr>
          <a:xfrm>
            <a:off x="785367" y="2899733"/>
            <a:ext cx="2074268" cy="185232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noFill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EEF406-5F78-2B79-8834-1CD4C2FD2879}"/>
              </a:ext>
            </a:extLst>
          </p:cNvPr>
          <p:cNvSpPr txBox="1"/>
          <p:nvPr/>
        </p:nvSpPr>
        <p:spPr>
          <a:xfrm>
            <a:off x="1035991" y="3055754"/>
            <a:ext cx="16115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Computing the molecular orbital overlaps and time-overlaps</a:t>
            </a:r>
          </a:p>
          <a:p>
            <a:pPr algn="ctr"/>
            <a:br>
              <a:rPr lang="en-US" dirty="0"/>
            </a:br>
            <a:endParaRPr lang="es-E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8F743D-487A-9443-7C80-A08964DE944C}"/>
              </a:ext>
            </a:extLst>
          </p:cNvPr>
          <p:cNvSpPr txBox="1"/>
          <p:nvPr/>
        </p:nvSpPr>
        <p:spPr>
          <a:xfrm>
            <a:off x="578396" y="1355196"/>
            <a:ext cx="243685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/>
              <a:t>Excitations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TDDFT: PBE and PBE0</a:t>
            </a:r>
          </a:p>
        </p:txBody>
      </p:sp>
      <p:sp>
        <p:nvSpPr>
          <p:cNvPr id="44" name="Arrow: Bent-Up 43">
            <a:extLst>
              <a:ext uri="{FF2B5EF4-FFF2-40B4-BE49-F238E27FC236}">
                <a16:creationId xmlns:a16="http://schemas.microsoft.com/office/drawing/2014/main" id="{17860D66-78B1-4EA8-3C27-CC747EB990E6}"/>
              </a:ext>
            </a:extLst>
          </p:cNvPr>
          <p:cNvSpPr/>
          <p:nvPr/>
        </p:nvSpPr>
        <p:spPr>
          <a:xfrm rot="5400000">
            <a:off x="1854583" y="4888739"/>
            <a:ext cx="500100" cy="48372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BC6C29AB-F81E-A8FB-3459-8D0C52E6C914}"/>
              </a:ext>
            </a:extLst>
          </p:cNvPr>
          <p:cNvSpPr/>
          <p:nvPr/>
        </p:nvSpPr>
        <p:spPr>
          <a:xfrm rot="5400000">
            <a:off x="1504877" y="2290110"/>
            <a:ext cx="610205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A0AF81-0B1E-78AC-93F1-1810B46BD424}"/>
              </a:ext>
            </a:extLst>
          </p:cNvPr>
          <p:cNvSpPr txBox="1"/>
          <p:nvPr/>
        </p:nvSpPr>
        <p:spPr>
          <a:xfrm>
            <a:off x="6847749" y="1359069"/>
            <a:ext cx="48529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i="0" dirty="0">
                <a:solidFill>
                  <a:srgbClr val="000000"/>
                </a:solidFill>
                <a:effectLst/>
                <a:latin typeface="LMSans10-Regular"/>
              </a:rPr>
              <a:t>“Gaussian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Sans10-Regular"/>
              </a:rPr>
              <a:t>cubefile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Sans10-Regular"/>
              </a:rPr>
              <a:t>”-based approach</a:t>
            </a:r>
          </a:p>
          <a:p>
            <a:pPr algn="ctr"/>
            <a:r>
              <a:rPr lang="en-GB" sz="1800" b="0" i="0" dirty="0">
                <a:solidFill>
                  <a:srgbClr val="000000"/>
                </a:solidFill>
                <a:effectLst/>
                <a:latin typeface="LMSans10-Regular"/>
              </a:rPr>
              <a:t>to compute the MO overlaps and time-overlaps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 </a:t>
            </a:r>
            <a:br>
              <a:rPr lang="en-GB" dirty="0"/>
            </a:br>
            <a:endParaRPr lang="en-GB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4F3A31-74A1-0659-8467-18F2D0348600}"/>
              </a:ext>
            </a:extLst>
          </p:cNvPr>
          <p:cNvSpPr txBox="1"/>
          <p:nvPr/>
        </p:nvSpPr>
        <p:spPr>
          <a:xfrm>
            <a:off x="6472765" y="2399151"/>
            <a:ext cx="5602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i="0" dirty="0">
                <a:solidFill>
                  <a:srgbClr val="000000"/>
                </a:solidFill>
                <a:effectLst/>
                <a:latin typeface="LMSans10-Regular"/>
              </a:rPr>
              <a:t>Excited sates of nanoscale systems are multiconfigurational</a:t>
            </a:r>
            <a:r>
              <a:rPr lang="en-GB" dirty="0"/>
              <a:t> </a:t>
            </a:r>
            <a:br>
              <a:rPr lang="en-GB" dirty="0"/>
            </a:br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BF263C-D5DB-9F18-7FE6-D3AE6B367062}"/>
              </a:ext>
            </a:extLst>
          </p:cNvPr>
          <p:cNvSpPr txBox="1"/>
          <p:nvPr/>
        </p:nvSpPr>
        <p:spPr>
          <a:xfrm>
            <a:off x="7120010" y="3598690"/>
            <a:ext cx="4192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i="0" dirty="0">
                <a:solidFill>
                  <a:srgbClr val="000000"/>
                </a:solidFill>
                <a:effectLst/>
                <a:latin typeface="LMSans10-Regular"/>
              </a:rPr>
              <a:t>Many-body effects play an important role</a:t>
            </a:r>
            <a:r>
              <a:rPr lang="en-GB" dirty="0"/>
              <a:t> </a:t>
            </a:r>
            <a:br>
              <a:rPr lang="en-GB" dirty="0"/>
            </a:br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F98AEA-48B1-4644-B0E2-B1AA5964CB68}"/>
              </a:ext>
            </a:extLst>
          </p:cNvPr>
          <p:cNvSpPr txBox="1"/>
          <p:nvPr/>
        </p:nvSpPr>
        <p:spPr>
          <a:xfrm>
            <a:off x="6414561" y="4659092"/>
            <a:ext cx="56029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0" i="0" dirty="0">
                <a:solidFill>
                  <a:srgbClr val="000000"/>
                </a:solidFill>
                <a:effectLst/>
                <a:latin typeface="LMSans10-Regular"/>
              </a:rPr>
              <a:t>10 excited states composed by the squares of the configuration interaction (CI) coefficients.</a:t>
            </a:r>
            <a:r>
              <a:rPr lang="en-GB" dirty="0"/>
              <a:t> 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55" name="CuadroTexto 4">
            <a:extLst>
              <a:ext uri="{FF2B5EF4-FFF2-40B4-BE49-F238E27FC236}">
                <a16:creationId xmlns:a16="http://schemas.microsoft.com/office/drawing/2014/main" id="{1F498726-7E2F-DAD0-A9C9-75D22B06D4FE}"/>
              </a:ext>
            </a:extLst>
          </p:cNvPr>
          <p:cNvSpPr txBox="1"/>
          <p:nvPr/>
        </p:nvSpPr>
        <p:spPr>
          <a:xfrm>
            <a:off x="1693984" y="140601"/>
            <a:ext cx="8804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000" b="1" u="sng" dirty="0"/>
              <a:t>cp2k/Libra workflows: step 2</a:t>
            </a:r>
            <a:r>
              <a:rPr lang="en-GB" sz="2000" dirty="0"/>
              <a:t> </a:t>
            </a:r>
            <a:endParaRPr lang="en-GB" sz="2800" b="1" u="sng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115FA4F-B523-DAA0-8C15-C6513F953D08}"/>
              </a:ext>
            </a:extLst>
          </p:cNvPr>
          <p:cNvCxnSpPr>
            <a:cxnSpLocks/>
          </p:cNvCxnSpPr>
          <p:nvPr/>
        </p:nvCxnSpPr>
        <p:spPr>
          <a:xfrm>
            <a:off x="9274218" y="4129986"/>
            <a:ext cx="0" cy="372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FB6ED6-08FA-F23A-7C49-6AFB21490087}"/>
              </a:ext>
            </a:extLst>
          </p:cNvPr>
          <p:cNvCxnSpPr>
            <a:cxnSpLocks/>
          </p:cNvCxnSpPr>
          <p:nvPr/>
        </p:nvCxnSpPr>
        <p:spPr>
          <a:xfrm>
            <a:off x="9274218" y="3136380"/>
            <a:ext cx="0" cy="372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0264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1999</TotalTime>
  <Words>1069</Words>
  <Application>Microsoft Office PowerPoint</Application>
  <PresentationFormat>Widescreen</PresentationFormat>
  <Paragraphs>222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-apple-system</vt:lpstr>
      <vt:lpstr>Arial</vt:lpstr>
      <vt:lpstr>Arial Narrow</vt:lpstr>
      <vt:lpstr>Calibri</vt:lpstr>
      <vt:lpstr>Calibri Light</vt:lpstr>
      <vt:lpstr>LMRoman12-Regular</vt:lpstr>
      <vt:lpstr>LMSans10-Regular</vt:lpstr>
      <vt:lpstr>LMSans17-Regular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Miguel Recio Poo</dc:creator>
  <cp:lastModifiedBy>Miguel Recio Poo</cp:lastModifiedBy>
  <cp:revision>9</cp:revision>
  <dcterms:created xsi:type="dcterms:W3CDTF">2023-06-26T05:46:47Z</dcterms:created>
  <dcterms:modified xsi:type="dcterms:W3CDTF">2023-07-01T17:41:34Z</dcterms:modified>
</cp:coreProperties>
</file>